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82" r:id="rId9"/>
    <p:sldId id="265" r:id="rId10"/>
    <p:sldId id="266" r:id="rId11"/>
    <p:sldId id="270" r:id="rId12"/>
    <p:sldId id="267" r:id="rId13"/>
    <p:sldId id="268" r:id="rId14"/>
    <p:sldId id="269" r:id="rId15"/>
    <p:sldId id="271" r:id="rId16"/>
    <p:sldId id="272" r:id="rId17"/>
    <p:sldId id="273" r:id="rId18"/>
    <p:sldId id="276" r:id="rId19"/>
    <p:sldId id="275" r:id="rId20"/>
    <p:sldId id="274" r:id="rId21"/>
    <p:sldId id="277" r:id="rId22"/>
    <p:sldId id="278" r:id="rId23"/>
    <p:sldId id="279" r:id="rId24"/>
    <p:sldId id="280" r:id="rId25"/>
    <p:sldId id="281" r:id="rId26"/>
    <p:sldId id="283"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662E"/>
    <a:srgbClr val="4A8500"/>
    <a:srgbClr val="008000"/>
    <a:srgbClr val="92C01F"/>
    <a:srgbClr val="A6A6A6"/>
    <a:srgbClr val="4F6228"/>
    <a:srgbClr val="698ED0"/>
    <a:srgbClr val="00B0C7"/>
    <a:srgbClr val="8FB26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C7F11-FB6F-48A9-AE26-41B5D7EEFBF5}" type="doc">
      <dgm:prSet loTypeId="urn:microsoft.com/office/officeart/2005/8/layout/hierarchy3" loCatId="hierarchy" qsTypeId="urn:microsoft.com/office/officeart/2005/8/quickstyle/simple2" qsCatId="simple" csTypeId="urn:microsoft.com/office/officeart/2005/8/colors/colorful1" csCatId="colorful" phldr="1"/>
      <dgm:spPr/>
      <dgm:t>
        <a:bodyPr/>
        <a:lstStyle/>
        <a:p>
          <a:endParaRPr lang="it-IT"/>
        </a:p>
      </dgm:t>
    </dgm:pt>
    <dgm:pt modelId="{BD8A5092-C5C4-4F97-84C2-BF3EB5846AD5}">
      <dgm:prSet/>
      <dgm:spPr/>
      <dgm:t>
        <a:bodyPr/>
        <a:lstStyle/>
        <a:p>
          <a:pPr rtl="0"/>
          <a:r>
            <a:rPr lang="it-IT" b="1" dirty="0"/>
            <a:t>Presenza di un Soggetto Promotore</a:t>
          </a:r>
        </a:p>
      </dgm:t>
    </dgm:pt>
    <dgm:pt modelId="{8235B98B-5525-43AF-8B10-FB9F95697000}" type="parTrans" cxnId="{3D638954-1D85-4648-9B03-8ABE3FE84886}">
      <dgm:prSet/>
      <dgm:spPr/>
      <dgm:t>
        <a:bodyPr/>
        <a:lstStyle/>
        <a:p>
          <a:endParaRPr lang="it-IT" b="1"/>
        </a:p>
      </dgm:t>
    </dgm:pt>
    <dgm:pt modelId="{3B6C0FEF-6644-4242-8FED-9334736969FD}" type="sibTrans" cxnId="{3D638954-1D85-4648-9B03-8ABE3FE84886}">
      <dgm:prSet/>
      <dgm:spPr/>
      <dgm:t>
        <a:bodyPr/>
        <a:lstStyle/>
        <a:p>
          <a:endParaRPr lang="it-IT" b="1"/>
        </a:p>
      </dgm:t>
    </dgm:pt>
    <dgm:pt modelId="{00FAC11E-6CBE-4D29-80F3-16B0D02A912D}">
      <dgm:prSet/>
      <dgm:spPr/>
      <dgm:t>
        <a:bodyPr/>
        <a:lstStyle/>
        <a:p>
          <a:pPr rtl="0"/>
          <a:r>
            <a:rPr lang="it-IT" b="1" dirty="0"/>
            <a:t>Presenza di aziende che sottoscrivono impegni agroambientali</a:t>
          </a:r>
        </a:p>
      </dgm:t>
    </dgm:pt>
    <dgm:pt modelId="{30275E57-01CC-4895-AB8A-F61A886BFE36}" type="parTrans" cxnId="{CBF9166A-C5D2-4BCD-B3C3-195EEDE54E9A}">
      <dgm:prSet/>
      <dgm:spPr/>
      <dgm:t>
        <a:bodyPr/>
        <a:lstStyle/>
        <a:p>
          <a:endParaRPr lang="it-IT" b="1"/>
        </a:p>
      </dgm:t>
    </dgm:pt>
    <dgm:pt modelId="{890B3659-99D9-4BC2-B6F2-2F4569CDBB2C}" type="sibTrans" cxnId="{CBF9166A-C5D2-4BCD-B3C3-195EEDE54E9A}">
      <dgm:prSet/>
      <dgm:spPr/>
      <dgm:t>
        <a:bodyPr/>
        <a:lstStyle/>
        <a:p>
          <a:endParaRPr lang="it-IT" b="1"/>
        </a:p>
      </dgm:t>
    </dgm:pt>
    <dgm:pt modelId="{6FB2FBDE-A3DC-46E2-BB91-273E59D5BB18}">
      <dgm:prSet/>
      <dgm:spPr/>
      <dgm:t>
        <a:bodyPr/>
        <a:lstStyle/>
        <a:p>
          <a:pPr rtl="0"/>
          <a:r>
            <a:rPr lang="it-IT" b="1" dirty="0"/>
            <a:t>Progetto d’area</a:t>
          </a:r>
        </a:p>
      </dgm:t>
    </dgm:pt>
    <dgm:pt modelId="{507553A5-4F90-4C3A-99FB-DDF9D49F7DB3}" type="parTrans" cxnId="{54557955-F94D-454E-A49F-6E0DCDB89DD9}">
      <dgm:prSet/>
      <dgm:spPr/>
      <dgm:t>
        <a:bodyPr/>
        <a:lstStyle/>
        <a:p>
          <a:endParaRPr lang="it-IT" b="1"/>
        </a:p>
      </dgm:t>
    </dgm:pt>
    <dgm:pt modelId="{7C25ACAC-3E48-415E-A221-5CCAB911779B}" type="sibTrans" cxnId="{54557955-F94D-454E-A49F-6E0DCDB89DD9}">
      <dgm:prSet/>
      <dgm:spPr/>
      <dgm:t>
        <a:bodyPr/>
        <a:lstStyle/>
        <a:p>
          <a:endParaRPr lang="it-IT" b="1"/>
        </a:p>
      </dgm:t>
    </dgm:pt>
    <dgm:pt modelId="{3123C339-D8EC-4555-9A44-93D9356BD0B9}">
      <dgm:prSet/>
      <dgm:spPr/>
      <dgm:t>
        <a:bodyPr/>
        <a:lstStyle/>
        <a:p>
          <a:pPr rtl="0"/>
          <a:r>
            <a:rPr lang="it-IT" b="1" dirty="0"/>
            <a:t>Contratto d’area</a:t>
          </a:r>
        </a:p>
      </dgm:t>
    </dgm:pt>
    <dgm:pt modelId="{E3300F40-EE07-4C37-B283-B14E272EA269}" type="parTrans" cxnId="{949A4F10-5FA2-4816-A775-6EE04DBB31DE}">
      <dgm:prSet/>
      <dgm:spPr/>
      <dgm:t>
        <a:bodyPr/>
        <a:lstStyle/>
        <a:p>
          <a:endParaRPr lang="it-IT" b="1"/>
        </a:p>
      </dgm:t>
    </dgm:pt>
    <dgm:pt modelId="{A8AA16B8-EA5D-4E92-9056-A719263967E5}" type="sibTrans" cxnId="{949A4F10-5FA2-4816-A775-6EE04DBB31DE}">
      <dgm:prSet/>
      <dgm:spPr/>
      <dgm:t>
        <a:bodyPr/>
        <a:lstStyle/>
        <a:p>
          <a:endParaRPr lang="it-IT" b="1"/>
        </a:p>
      </dgm:t>
    </dgm:pt>
    <dgm:pt modelId="{3E03E36C-561F-4148-91E7-9224E70C033E}" type="pres">
      <dgm:prSet presAssocID="{D37C7F11-FB6F-48A9-AE26-41B5D7EEFBF5}" presName="diagram" presStyleCnt="0">
        <dgm:presLayoutVars>
          <dgm:chPref val="1"/>
          <dgm:dir/>
          <dgm:animOne val="branch"/>
          <dgm:animLvl val="lvl"/>
          <dgm:resizeHandles/>
        </dgm:presLayoutVars>
      </dgm:prSet>
      <dgm:spPr/>
    </dgm:pt>
    <dgm:pt modelId="{BA2AB950-46A7-44B6-BB3D-DADC47169E2A}" type="pres">
      <dgm:prSet presAssocID="{BD8A5092-C5C4-4F97-84C2-BF3EB5846AD5}" presName="root" presStyleCnt="0"/>
      <dgm:spPr/>
    </dgm:pt>
    <dgm:pt modelId="{7C532973-A21D-4A80-9AC3-5B7BDCA5B41F}" type="pres">
      <dgm:prSet presAssocID="{BD8A5092-C5C4-4F97-84C2-BF3EB5846AD5}" presName="rootComposite" presStyleCnt="0"/>
      <dgm:spPr/>
    </dgm:pt>
    <dgm:pt modelId="{8075E7A3-5FC1-4F96-8E91-7A0320D55BB8}" type="pres">
      <dgm:prSet presAssocID="{BD8A5092-C5C4-4F97-84C2-BF3EB5846AD5}" presName="rootText" presStyleLbl="node1" presStyleIdx="0" presStyleCnt="4" custScaleX="165845" custScaleY="202030"/>
      <dgm:spPr/>
    </dgm:pt>
    <dgm:pt modelId="{54F6B6F7-D94D-44E1-93CB-43B894E7D262}" type="pres">
      <dgm:prSet presAssocID="{BD8A5092-C5C4-4F97-84C2-BF3EB5846AD5}" presName="rootConnector" presStyleLbl="node1" presStyleIdx="0" presStyleCnt="4"/>
      <dgm:spPr/>
    </dgm:pt>
    <dgm:pt modelId="{FECDFE2E-195E-4B28-BAAB-CAD0436A2122}" type="pres">
      <dgm:prSet presAssocID="{BD8A5092-C5C4-4F97-84C2-BF3EB5846AD5}" presName="childShape" presStyleCnt="0"/>
      <dgm:spPr/>
    </dgm:pt>
    <dgm:pt modelId="{62DAFD2D-8922-4721-AD4A-3FC4F7ED17F8}" type="pres">
      <dgm:prSet presAssocID="{00FAC11E-6CBE-4D29-80F3-16B0D02A912D}" presName="root" presStyleCnt="0"/>
      <dgm:spPr/>
    </dgm:pt>
    <dgm:pt modelId="{4972710E-CD6B-41FB-92B9-29FD852C0794}" type="pres">
      <dgm:prSet presAssocID="{00FAC11E-6CBE-4D29-80F3-16B0D02A912D}" presName="rootComposite" presStyleCnt="0"/>
      <dgm:spPr/>
    </dgm:pt>
    <dgm:pt modelId="{22567970-72C3-47F2-BF38-8920E46034D0}" type="pres">
      <dgm:prSet presAssocID="{00FAC11E-6CBE-4D29-80F3-16B0D02A912D}" presName="rootText" presStyleLbl="node1" presStyleIdx="1" presStyleCnt="4" custScaleX="146449" custScaleY="193765"/>
      <dgm:spPr/>
    </dgm:pt>
    <dgm:pt modelId="{260F2B0E-882D-4334-9202-C42E4C0427AD}" type="pres">
      <dgm:prSet presAssocID="{00FAC11E-6CBE-4D29-80F3-16B0D02A912D}" presName="rootConnector" presStyleLbl="node1" presStyleIdx="1" presStyleCnt="4"/>
      <dgm:spPr/>
    </dgm:pt>
    <dgm:pt modelId="{022AFBFC-23FB-409D-B5BF-3B61BBE08C4E}" type="pres">
      <dgm:prSet presAssocID="{00FAC11E-6CBE-4D29-80F3-16B0D02A912D}" presName="childShape" presStyleCnt="0"/>
      <dgm:spPr/>
    </dgm:pt>
    <dgm:pt modelId="{51A13583-99AF-491B-84ED-829FEF48C29E}" type="pres">
      <dgm:prSet presAssocID="{6FB2FBDE-A3DC-46E2-BB91-273E59D5BB18}" presName="root" presStyleCnt="0"/>
      <dgm:spPr/>
    </dgm:pt>
    <dgm:pt modelId="{C8669DF8-A488-45A9-881A-82A2E964BDCD}" type="pres">
      <dgm:prSet presAssocID="{6FB2FBDE-A3DC-46E2-BB91-273E59D5BB18}" presName="rootComposite" presStyleCnt="0"/>
      <dgm:spPr/>
    </dgm:pt>
    <dgm:pt modelId="{6BF3255C-9965-490D-B2C8-13FB43AC82F5}" type="pres">
      <dgm:prSet presAssocID="{6FB2FBDE-A3DC-46E2-BB91-273E59D5BB18}" presName="rootText" presStyleLbl="node1" presStyleIdx="2" presStyleCnt="4" custScaleX="149915" custScaleY="190053"/>
      <dgm:spPr/>
    </dgm:pt>
    <dgm:pt modelId="{B178CDA0-06C1-4553-BF49-72377F1453DC}" type="pres">
      <dgm:prSet presAssocID="{6FB2FBDE-A3DC-46E2-BB91-273E59D5BB18}" presName="rootConnector" presStyleLbl="node1" presStyleIdx="2" presStyleCnt="4"/>
      <dgm:spPr/>
    </dgm:pt>
    <dgm:pt modelId="{D64E5CA0-C58A-479A-A0C0-7BA895E51818}" type="pres">
      <dgm:prSet presAssocID="{6FB2FBDE-A3DC-46E2-BB91-273E59D5BB18}" presName="childShape" presStyleCnt="0"/>
      <dgm:spPr/>
    </dgm:pt>
    <dgm:pt modelId="{594ECB0B-6C42-4065-B68B-C3EF322AA819}" type="pres">
      <dgm:prSet presAssocID="{3123C339-D8EC-4555-9A44-93D9356BD0B9}" presName="root" presStyleCnt="0"/>
      <dgm:spPr/>
    </dgm:pt>
    <dgm:pt modelId="{58B2FCA4-9E22-46AA-9439-82077D79FF79}" type="pres">
      <dgm:prSet presAssocID="{3123C339-D8EC-4555-9A44-93D9356BD0B9}" presName="rootComposite" presStyleCnt="0"/>
      <dgm:spPr/>
    </dgm:pt>
    <dgm:pt modelId="{206CD625-FCEE-4E65-AC9F-FC1CC500112E}" type="pres">
      <dgm:prSet presAssocID="{3123C339-D8EC-4555-9A44-93D9356BD0B9}" presName="rootText" presStyleLbl="node1" presStyleIdx="3" presStyleCnt="4" custScaleX="176252" custScaleY="197690"/>
      <dgm:spPr/>
    </dgm:pt>
    <dgm:pt modelId="{255AA3AE-D4FC-4972-A70E-D0DCF45CF749}" type="pres">
      <dgm:prSet presAssocID="{3123C339-D8EC-4555-9A44-93D9356BD0B9}" presName="rootConnector" presStyleLbl="node1" presStyleIdx="3" presStyleCnt="4"/>
      <dgm:spPr/>
    </dgm:pt>
    <dgm:pt modelId="{0DB24AF3-97FC-4D55-BC7A-7BA3FD28A1E1}" type="pres">
      <dgm:prSet presAssocID="{3123C339-D8EC-4555-9A44-93D9356BD0B9}" presName="childShape" presStyleCnt="0"/>
      <dgm:spPr/>
    </dgm:pt>
  </dgm:ptLst>
  <dgm:cxnLst>
    <dgm:cxn modelId="{949A4F10-5FA2-4816-A775-6EE04DBB31DE}" srcId="{D37C7F11-FB6F-48A9-AE26-41B5D7EEFBF5}" destId="{3123C339-D8EC-4555-9A44-93D9356BD0B9}" srcOrd="3" destOrd="0" parTransId="{E3300F40-EE07-4C37-B283-B14E272EA269}" sibTransId="{A8AA16B8-EA5D-4E92-9056-A719263967E5}"/>
    <dgm:cxn modelId="{5FA66617-DF04-41FA-9462-51AB20B66836}" type="presOf" srcId="{3123C339-D8EC-4555-9A44-93D9356BD0B9}" destId="{206CD625-FCEE-4E65-AC9F-FC1CC500112E}" srcOrd="0" destOrd="0" presId="urn:microsoft.com/office/officeart/2005/8/layout/hierarchy3"/>
    <dgm:cxn modelId="{CBF9166A-C5D2-4BCD-B3C3-195EEDE54E9A}" srcId="{D37C7F11-FB6F-48A9-AE26-41B5D7EEFBF5}" destId="{00FAC11E-6CBE-4D29-80F3-16B0D02A912D}" srcOrd="1" destOrd="0" parTransId="{30275E57-01CC-4895-AB8A-F61A886BFE36}" sibTransId="{890B3659-99D9-4BC2-B6F2-2F4569CDBB2C}"/>
    <dgm:cxn modelId="{C178C36B-2C14-442F-98EC-2EEBBEF90C2F}" type="presOf" srcId="{00FAC11E-6CBE-4D29-80F3-16B0D02A912D}" destId="{260F2B0E-882D-4334-9202-C42E4C0427AD}" srcOrd="1" destOrd="0" presId="urn:microsoft.com/office/officeart/2005/8/layout/hierarchy3"/>
    <dgm:cxn modelId="{3D638954-1D85-4648-9B03-8ABE3FE84886}" srcId="{D37C7F11-FB6F-48A9-AE26-41B5D7EEFBF5}" destId="{BD8A5092-C5C4-4F97-84C2-BF3EB5846AD5}" srcOrd="0" destOrd="0" parTransId="{8235B98B-5525-43AF-8B10-FB9F95697000}" sibTransId="{3B6C0FEF-6644-4242-8FED-9334736969FD}"/>
    <dgm:cxn modelId="{54557955-F94D-454E-A49F-6E0DCDB89DD9}" srcId="{D37C7F11-FB6F-48A9-AE26-41B5D7EEFBF5}" destId="{6FB2FBDE-A3DC-46E2-BB91-273E59D5BB18}" srcOrd="2" destOrd="0" parTransId="{507553A5-4F90-4C3A-99FB-DDF9D49F7DB3}" sibTransId="{7C25ACAC-3E48-415E-A221-5CCAB911779B}"/>
    <dgm:cxn modelId="{87AB8077-4EAE-4709-8838-3CA5E5245563}" type="presOf" srcId="{BD8A5092-C5C4-4F97-84C2-BF3EB5846AD5}" destId="{54F6B6F7-D94D-44E1-93CB-43B894E7D262}" srcOrd="1" destOrd="0" presId="urn:microsoft.com/office/officeart/2005/8/layout/hierarchy3"/>
    <dgm:cxn modelId="{89ACDF58-CE36-4CCB-BC46-B241324A5010}" type="presOf" srcId="{3123C339-D8EC-4555-9A44-93D9356BD0B9}" destId="{255AA3AE-D4FC-4972-A70E-D0DCF45CF749}" srcOrd="1" destOrd="0" presId="urn:microsoft.com/office/officeart/2005/8/layout/hierarchy3"/>
    <dgm:cxn modelId="{C562D984-FDCF-42F2-BD68-D6393C260DCA}" type="presOf" srcId="{BD8A5092-C5C4-4F97-84C2-BF3EB5846AD5}" destId="{8075E7A3-5FC1-4F96-8E91-7A0320D55BB8}" srcOrd="0" destOrd="0" presId="urn:microsoft.com/office/officeart/2005/8/layout/hierarchy3"/>
    <dgm:cxn modelId="{C3CCF099-1C98-4A21-A3E6-73D6F681229E}" type="presOf" srcId="{6FB2FBDE-A3DC-46E2-BB91-273E59D5BB18}" destId="{B178CDA0-06C1-4553-BF49-72377F1453DC}" srcOrd="1" destOrd="0" presId="urn:microsoft.com/office/officeart/2005/8/layout/hierarchy3"/>
    <dgm:cxn modelId="{1C05CEB5-5998-40F0-AA04-D652E402A50A}" type="presOf" srcId="{00FAC11E-6CBE-4D29-80F3-16B0D02A912D}" destId="{22567970-72C3-47F2-BF38-8920E46034D0}" srcOrd="0" destOrd="0" presId="urn:microsoft.com/office/officeart/2005/8/layout/hierarchy3"/>
    <dgm:cxn modelId="{B8DB74BE-6DF8-47C7-B6A7-4A83EFFDF525}" type="presOf" srcId="{D37C7F11-FB6F-48A9-AE26-41B5D7EEFBF5}" destId="{3E03E36C-561F-4148-91E7-9224E70C033E}" srcOrd="0" destOrd="0" presId="urn:microsoft.com/office/officeart/2005/8/layout/hierarchy3"/>
    <dgm:cxn modelId="{813E55E5-1C61-4CE1-B595-FE47B4319A6C}" type="presOf" srcId="{6FB2FBDE-A3DC-46E2-BB91-273E59D5BB18}" destId="{6BF3255C-9965-490D-B2C8-13FB43AC82F5}" srcOrd="0" destOrd="0" presId="urn:microsoft.com/office/officeart/2005/8/layout/hierarchy3"/>
    <dgm:cxn modelId="{BB407EC2-B1BF-4F6A-88D9-712A82E997EA}" type="presParOf" srcId="{3E03E36C-561F-4148-91E7-9224E70C033E}" destId="{BA2AB950-46A7-44B6-BB3D-DADC47169E2A}" srcOrd="0" destOrd="0" presId="urn:microsoft.com/office/officeart/2005/8/layout/hierarchy3"/>
    <dgm:cxn modelId="{1393311D-DC41-4E5E-AC9A-CD94015CC474}" type="presParOf" srcId="{BA2AB950-46A7-44B6-BB3D-DADC47169E2A}" destId="{7C532973-A21D-4A80-9AC3-5B7BDCA5B41F}" srcOrd="0" destOrd="0" presId="urn:microsoft.com/office/officeart/2005/8/layout/hierarchy3"/>
    <dgm:cxn modelId="{5D6B061C-12EE-4E5D-8162-9CA6335EC70E}" type="presParOf" srcId="{7C532973-A21D-4A80-9AC3-5B7BDCA5B41F}" destId="{8075E7A3-5FC1-4F96-8E91-7A0320D55BB8}" srcOrd="0" destOrd="0" presId="urn:microsoft.com/office/officeart/2005/8/layout/hierarchy3"/>
    <dgm:cxn modelId="{CD5285AE-50B1-4E8F-A0BD-D47DB4D2A131}" type="presParOf" srcId="{7C532973-A21D-4A80-9AC3-5B7BDCA5B41F}" destId="{54F6B6F7-D94D-44E1-93CB-43B894E7D262}" srcOrd="1" destOrd="0" presId="urn:microsoft.com/office/officeart/2005/8/layout/hierarchy3"/>
    <dgm:cxn modelId="{EFAA1FFB-C31D-4D80-ABC5-28C4CCDEFC8C}" type="presParOf" srcId="{BA2AB950-46A7-44B6-BB3D-DADC47169E2A}" destId="{FECDFE2E-195E-4B28-BAAB-CAD0436A2122}" srcOrd="1" destOrd="0" presId="urn:microsoft.com/office/officeart/2005/8/layout/hierarchy3"/>
    <dgm:cxn modelId="{6D8A8BBA-C092-4387-9545-E007959B82E6}" type="presParOf" srcId="{3E03E36C-561F-4148-91E7-9224E70C033E}" destId="{62DAFD2D-8922-4721-AD4A-3FC4F7ED17F8}" srcOrd="1" destOrd="0" presId="urn:microsoft.com/office/officeart/2005/8/layout/hierarchy3"/>
    <dgm:cxn modelId="{787B5114-9E52-4D48-A80B-03DD05B0FFFB}" type="presParOf" srcId="{62DAFD2D-8922-4721-AD4A-3FC4F7ED17F8}" destId="{4972710E-CD6B-41FB-92B9-29FD852C0794}" srcOrd="0" destOrd="0" presId="urn:microsoft.com/office/officeart/2005/8/layout/hierarchy3"/>
    <dgm:cxn modelId="{241BADB5-7975-4FCB-B364-B1B086BAA8EF}" type="presParOf" srcId="{4972710E-CD6B-41FB-92B9-29FD852C0794}" destId="{22567970-72C3-47F2-BF38-8920E46034D0}" srcOrd="0" destOrd="0" presId="urn:microsoft.com/office/officeart/2005/8/layout/hierarchy3"/>
    <dgm:cxn modelId="{A7B3CFBA-1549-439B-96DE-2C21B95BF455}" type="presParOf" srcId="{4972710E-CD6B-41FB-92B9-29FD852C0794}" destId="{260F2B0E-882D-4334-9202-C42E4C0427AD}" srcOrd="1" destOrd="0" presId="urn:microsoft.com/office/officeart/2005/8/layout/hierarchy3"/>
    <dgm:cxn modelId="{39D0FBE0-34A9-4259-8A88-DE3034E267E0}" type="presParOf" srcId="{62DAFD2D-8922-4721-AD4A-3FC4F7ED17F8}" destId="{022AFBFC-23FB-409D-B5BF-3B61BBE08C4E}" srcOrd="1" destOrd="0" presId="urn:microsoft.com/office/officeart/2005/8/layout/hierarchy3"/>
    <dgm:cxn modelId="{29F99124-01D9-403D-A0BC-76E78264D279}" type="presParOf" srcId="{3E03E36C-561F-4148-91E7-9224E70C033E}" destId="{51A13583-99AF-491B-84ED-829FEF48C29E}" srcOrd="2" destOrd="0" presId="urn:microsoft.com/office/officeart/2005/8/layout/hierarchy3"/>
    <dgm:cxn modelId="{FA5497E9-DB9D-4A11-AE87-A9F8016874D2}" type="presParOf" srcId="{51A13583-99AF-491B-84ED-829FEF48C29E}" destId="{C8669DF8-A488-45A9-881A-82A2E964BDCD}" srcOrd="0" destOrd="0" presId="urn:microsoft.com/office/officeart/2005/8/layout/hierarchy3"/>
    <dgm:cxn modelId="{016E8512-1BD6-4990-A508-7C36C114318F}" type="presParOf" srcId="{C8669DF8-A488-45A9-881A-82A2E964BDCD}" destId="{6BF3255C-9965-490D-B2C8-13FB43AC82F5}" srcOrd="0" destOrd="0" presId="urn:microsoft.com/office/officeart/2005/8/layout/hierarchy3"/>
    <dgm:cxn modelId="{0C6AB2F9-50B1-499C-A5FF-B7EC7F4A1DE1}" type="presParOf" srcId="{C8669DF8-A488-45A9-881A-82A2E964BDCD}" destId="{B178CDA0-06C1-4553-BF49-72377F1453DC}" srcOrd="1" destOrd="0" presId="urn:microsoft.com/office/officeart/2005/8/layout/hierarchy3"/>
    <dgm:cxn modelId="{388D69D5-6300-4350-9814-C75D713F3A09}" type="presParOf" srcId="{51A13583-99AF-491B-84ED-829FEF48C29E}" destId="{D64E5CA0-C58A-479A-A0C0-7BA895E51818}" srcOrd="1" destOrd="0" presId="urn:microsoft.com/office/officeart/2005/8/layout/hierarchy3"/>
    <dgm:cxn modelId="{19AD4FA0-3E67-4E40-9CC3-E26A79F1A70B}" type="presParOf" srcId="{3E03E36C-561F-4148-91E7-9224E70C033E}" destId="{594ECB0B-6C42-4065-B68B-C3EF322AA819}" srcOrd="3" destOrd="0" presId="urn:microsoft.com/office/officeart/2005/8/layout/hierarchy3"/>
    <dgm:cxn modelId="{0A45DA60-6CAE-4859-AB1A-5800513B89A5}" type="presParOf" srcId="{594ECB0B-6C42-4065-B68B-C3EF322AA819}" destId="{58B2FCA4-9E22-46AA-9439-82077D79FF79}" srcOrd="0" destOrd="0" presId="urn:microsoft.com/office/officeart/2005/8/layout/hierarchy3"/>
    <dgm:cxn modelId="{2E301885-4D07-4815-ADEE-78308C8110F7}" type="presParOf" srcId="{58B2FCA4-9E22-46AA-9439-82077D79FF79}" destId="{206CD625-FCEE-4E65-AC9F-FC1CC500112E}" srcOrd="0" destOrd="0" presId="urn:microsoft.com/office/officeart/2005/8/layout/hierarchy3"/>
    <dgm:cxn modelId="{97837CEB-2EDE-4BE9-B555-F001487A88AC}" type="presParOf" srcId="{58B2FCA4-9E22-46AA-9439-82077D79FF79}" destId="{255AA3AE-D4FC-4972-A70E-D0DCF45CF749}" srcOrd="1" destOrd="0" presId="urn:microsoft.com/office/officeart/2005/8/layout/hierarchy3"/>
    <dgm:cxn modelId="{FCF3678A-745C-4C2C-99D5-64F0A1478B04}" type="presParOf" srcId="{594ECB0B-6C42-4065-B68B-C3EF322AA819}" destId="{0DB24AF3-97FC-4D55-BC7A-7BA3FD28A1E1}"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5E7A3-5FC1-4F96-8E91-7A0320D55BB8}">
      <dsp:nvSpPr>
        <dsp:cNvPr id="0" name=""/>
        <dsp:cNvSpPr/>
      </dsp:nvSpPr>
      <dsp:spPr>
        <a:xfrm>
          <a:off x="737" y="184614"/>
          <a:ext cx="1914362" cy="116602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rtl="0">
            <a:lnSpc>
              <a:spcPct val="90000"/>
            </a:lnSpc>
            <a:spcBef>
              <a:spcPct val="0"/>
            </a:spcBef>
            <a:spcAft>
              <a:spcPct val="35000"/>
            </a:spcAft>
            <a:buNone/>
          </a:pPr>
          <a:r>
            <a:rPr lang="it-IT" sz="1500" b="1" kern="1200" dirty="0"/>
            <a:t>Presenza di un Soggetto Promotore</a:t>
          </a:r>
        </a:p>
      </dsp:txBody>
      <dsp:txXfrm>
        <a:off x="34889" y="218766"/>
        <a:ext cx="1846058" cy="1097720"/>
      </dsp:txXfrm>
    </dsp:sp>
    <dsp:sp modelId="{22567970-72C3-47F2-BF38-8920E46034D0}">
      <dsp:nvSpPr>
        <dsp:cNvPr id="0" name=""/>
        <dsp:cNvSpPr/>
      </dsp:nvSpPr>
      <dsp:spPr>
        <a:xfrm>
          <a:off x="2203677" y="184614"/>
          <a:ext cx="1690473" cy="111832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rtl="0">
            <a:lnSpc>
              <a:spcPct val="90000"/>
            </a:lnSpc>
            <a:spcBef>
              <a:spcPct val="0"/>
            </a:spcBef>
            <a:spcAft>
              <a:spcPct val="35000"/>
            </a:spcAft>
            <a:buNone/>
          </a:pPr>
          <a:r>
            <a:rPr lang="it-IT" sz="1500" b="1" kern="1200" dirty="0"/>
            <a:t>Presenza di aziende che sottoscrivono impegni agroambientali</a:t>
          </a:r>
        </a:p>
      </dsp:txBody>
      <dsp:txXfrm>
        <a:off x="2236432" y="217369"/>
        <a:ext cx="1624963" cy="1052812"/>
      </dsp:txXfrm>
    </dsp:sp>
    <dsp:sp modelId="{6BF3255C-9965-490D-B2C8-13FB43AC82F5}">
      <dsp:nvSpPr>
        <dsp:cNvPr id="0" name=""/>
        <dsp:cNvSpPr/>
      </dsp:nvSpPr>
      <dsp:spPr>
        <a:xfrm>
          <a:off x="4182727" y="184614"/>
          <a:ext cx="1730481" cy="109689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rtl="0">
            <a:lnSpc>
              <a:spcPct val="90000"/>
            </a:lnSpc>
            <a:spcBef>
              <a:spcPct val="0"/>
            </a:spcBef>
            <a:spcAft>
              <a:spcPct val="35000"/>
            </a:spcAft>
            <a:buNone/>
          </a:pPr>
          <a:r>
            <a:rPr lang="it-IT" sz="1500" b="1" kern="1200" dirty="0"/>
            <a:t>Progetto d’area</a:t>
          </a:r>
        </a:p>
      </dsp:txBody>
      <dsp:txXfrm>
        <a:off x="4214854" y="216741"/>
        <a:ext cx="1666227" cy="1032644"/>
      </dsp:txXfrm>
    </dsp:sp>
    <dsp:sp modelId="{206CD625-FCEE-4E65-AC9F-FC1CC500112E}">
      <dsp:nvSpPr>
        <dsp:cNvPr id="0" name=""/>
        <dsp:cNvSpPr/>
      </dsp:nvSpPr>
      <dsp:spPr>
        <a:xfrm>
          <a:off x="6201786" y="184614"/>
          <a:ext cx="2034491" cy="114097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rtl="0">
            <a:lnSpc>
              <a:spcPct val="90000"/>
            </a:lnSpc>
            <a:spcBef>
              <a:spcPct val="0"/>
            </a:spcBef>
            <a:spcAft>
              <a:spcPct val="35000"/>
            </a:spcAft>
            <a:buNone/>
          </a:pPr>
          <a:r>
            <a:rPr lang="it-IT" sz="1500" b="1" kern="1200" dirty="0"/>
            <a:t>Contratto d’area</a:t>
          </a:r>
        </a:p>
      </dsp:txBody>
      <dsp:txXfrm>
        <a:off x="6235204" y="218032"/>
        <a:ext cx="1967655" cy="10741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23/05/2022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emf"/><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1.png"/><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8.emf"/><Relationship Id="rId16"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5.jpeg"/><Relationship Id="rId15" Type="http://schemas.openxmlformats.org/officeDocument/2006/relationships/image" Target="../media/image18.emf"/><Relationship Id="rId10" Type="http://schemas.openxmlformats.org/officeDocument/2006/relationships/image" Target="../media/image13.emf"/><Relationship Id="rId4" Type="http://schemas.openxmlformats.org/officeDocument/2006/relationships/image" Target="../media/image4.emf"/><Relationship Id="rId9" Type="http://schemas.openxmlformats.org/officeDocument/2006/relationships/image" Target="../media/image12.emf"/><Relationship Id="rId1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72008" y="5776887"/>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520" y="6070680"/>
            <a:ext cx="8696792" cy="619475"/>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rcRect/>
          <a:stretch/>
        </p:blipFill>
        <p:spPr>
          <a:xfrm>
            <a:off x="-18249" y="4193"/>
            <a:ext cx="9162249" cy="4766110"/>
          </a:xfrm>
          <a:prstGeom prst="rect">
            <a:avLst/>
          </a:prstGeom>
        </p:spPr>
      </p:pic>
      <p:sp>
        <p:nvSpPr>
          <p:cNvPr id="3" name="CasellaDiTesto 2">
            <a:extLst>
              <a:ext uri="{FF2B5EF4-FFF2-40B4-BE49-F238E27FC236}">
                <a16:creationId xmlns:a16="http://schemas.microsoft.com/office/drawing/2014/main" id="{325DF928-2DC4-A187-1D18-2EB866CC18FB}"/>
              </a:ext>
            </a:extLst>
          </p:cNvPr>
          <p:cNvSpPr txBox="1"/>
          <p:nvPr/>
        </p:nvSpPr>
        <p:spPr>
          <a:xfrm>
            <a:off x="760159" y="4604152"/>
            <a:ext cx="7675475" cy="1231106"/>
          </a:xfrm>
          <a:prstGeom prst="rect">
            <a:avLst/>
          </a:prstGeom>
          <a:noFill/>
        </p:spPr>
        <p:txBody>
          <a:bodyPr wrap="square" rtlCol="0">
            <a:spAutoFit/>
          </a:bodyPr>
          <a:lstStyle/>
          <a:p>
            <a:pPr algn="ctr"/>
            <a:r>
              <a:rPr lang="it-IT" sz="2800" dirty="0"/>
              <a:t>Agricoltura a basso impatto – Agricoltura biologica</a:t>
            </a:r>
            <a:r>
              <a:rPr lang="it-IT" sz="2600" b="1" dirty="0">
                <a:latin typeface="Myriad Pro" panose="020B0503030403020204" pitchFamily="34" charset="0"/>
              </a:rPr>
              <a:t> Silvia Fiorani</a:t>
            </a:r>
          </a:p>
          <a:p>
            <a:pPr algn="ctr"/>
            <a:r>
              <a:rPr lang="it-IT" sz="2000" b="1" dirty="0">
                <a:latin typeface="Myriad Pro" panose="020B0503030403020204" pitchFamily="34" charset="0"/>
              </a:rPr>
              <a:t>24 maggio 2022 - Ortezzano</a:t>
            </a:r>
          </a:p>
        </p:txBody>
      </p:sp>
    </p:spTree>
    <p:extLst>
      <p:ext uri="{BB962C8B-B14F-4D97-AF65-F5344CB8AC3E}">
        <p14:creationId xmlns:p14="http://schemas.microsoft.com/office/powerpoint/2010/main" val="270535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Rettangolo 5">
            <a:extLst>
              <a:ext uri="{FF2B5EF4-FFF2-40B4-BE49-F238E27FC236}">
                <a16:creationId xmlns:a16="http://schemas.microsoft.com/office/drawing/2014/main" id="{CBC70190-BA9E-4D3D-80B2-5B34AB0EEBE4}"/>
              </a:ext>
            </a:extLst>
          </p:cNvPr>
          <p:cNvSpPr/>
          <p:nvPr/>
        </p:nvSpPr>
        <p:spPr>
          <a:xfrm>
            <a:off x="312830" y="1094457"/>
            <a:ext cx="8352928" cy="5016758"/>
          </a:xfrm>
          <a:prstGeom prst="rect">
            <a:avLst/>
          </a:prstGeom>
        </p:spPr>
        <p:txBody>
          <a:bodyPr wrap="square">
            <a:spAutoFit/>
          </a:bodyPr>
          <a:lstStyle/>
          <a:p>
            <a:pPr algn="just"/>
            <a:r>
              <a:rPr lang="it-IT" sz="2000" b="1" i="1" dirty="0">
                <a:solidFill>
                  <a:schemeClr val="tx2"/>
                </a:solidFill>
              </a:rPr>
              <a:t>Impegni collegati al metodo di Agricoltura biologica </a:t>
            </a:r>
            <a:endParaRPr lang="it-IT" sz="2000" b="1" dirty="0">
              <a:solidFill>
                <a:schemeClr val="tx2"/>
              </a:solidFill>
            </a:endParaRPr>
          </a:p>
          <a:p>
            <a:pPr algn="just"/>
            <a:endParaRPr lang="it-IT" sz="2000" dirty="0"/>
          </a:p>
          <a:p>
            <a:pPr algn="just"/>
            <a:r>
              <a:rPr lang="it-IT" sz="2000" dirty="0"/>
              <a:t>I beneficiari del sostegno sono compensati solo per gli impegni che vanno oltre la </a:t>
            </a:r>
            <a:r>
              <a:rPr lang="it-IT" sz="2000" b="1" dirty="0">
                <a:solidFill>
                  <a:schemeClr val="accent6">
                    <a:lumMod val="50000"/>
                  </a:schemeClr>
                </a:solidFill>
              </a:rPr>
              <a:t>comune pratica agricola </a:t>
            </a:r>
            <a:r>
              <a:rPr lang="it-IT" sz="2000" dirty="0"/>
              <a:t>e la </a:t>
            </a:r>
            <a:r>
              <a:rPr lang="it-IT" sz="2000" b="1" i="1" dirty="0">
                <a:solidFill>
                  <a:schemeClr val="accent6">
                    <a:lumMod val="50000"/>
                  </a:schemeClr>
                </a:solidFill>
              </a:rPr>
              <a:t>baseline</a:t>
            </a:r>
            <a:r>
              <a:rPr lang="it-IT" sz="2000" dirty="0"/>
              <a:t>, costituita da: </a:t>
            </a:r>
          </a:p>
          <a:p>
            <a:pPr marL="266700" indent="-266700" algn="just">
              <a:spcBef>
                <a:spcPts val="1200"/>
              </a:spcBef>
              <a:tabLst>
                <a:tab pos="266700" algn="l"/>
              </a:tabLst>
            </a:pPr>
            <a:r>
              <a:rPr lang="it-IT" sz="2000" dirty="0"/>
              <a:t>• 	</a:t>
            </a:r>
            <a:r>
              <a:rPr lang="it-IT" sz="2000" u="sng" dirty="0">
                <a:solidFill>
                  <a:schemeClr val="accent6">
                    <a:lumMod val="50000"/>
                  </a:schemeClr>
                </a:solidFill>
              </a:rPr>
              <a:t>le regole di condizionalità </a:t>
            </a:r>
            <a:r>
              <a:rPr lang="it-IT" sz="2000" dirty="0"/>
              <a:t>comprendenti i criteri di gestione obbligatori </a:t>
            </a:r>
            <a:r>
              <a:rPr lang="it-IT" sz="2000" b="1" dirty="0">
                <a:solidFill>
                  <a:schemeClr val="accent6">
                    <a:lumMod val="50000"/>
                  </a:schemeClr>
                </a:solidFill>
              </a:rPr>
              <a:t>(CGO) </a:t>
            </a:r>
            <a:r>
              <a:rPr lang="it-IT" sz="2000" dirty="0"/>
              <a:t>e le norme relative alle buone condizioni agronomiche e ambientali </a:t>
            </a:r>
            <a:r>
              <a:rPr lang="it-IT" sz="2000" b="1" dirty="0">
                <a:solidFill>
                  <a:schemeClr val="accent6">
                    <a:lumMod val="50000"/>
                  </a:schemeClr>
                </a:solidFill>
              </a:rPr>
              <a:t>(BCAA)</a:t>
            </a:r>
            <a:r>
              <a:rPr lang="it-IT" sz="2000" dirty="0"/>
              <a:t>, come previsto dal Regolamento del Consiglio (UE) n 1306/2013; </a:t>
            </a:r>
          </a:p>
          <a:p>
            <a:pPr marL="266700" indent="-266700" algn="just">
              <a:spcBef>
                <a:spcPts val="1200"/>
              </a:spcBef>
              <a:tabLst>
                <a:tab pos="266700" algn="l"/>
              </a:tabLst>
            </a:pPr>
            <a:r>
              <a:rPr lang="it-IT" sz="2000" dirty="0"/>
              <a:t>• 	</a:t>
            </a:r>
            <a:r>
              <a:rPr lang="it-IT" sz="2000" u="sng" dirty="0">
                <a:solidFill>
                  <a:schemeClr val="accent6">
                    <a:lumMod val="50000"/>
                  </a:schemeClr>
                </a:solidFill>
              </a:rPr>
              <a:t>i criteri pertinenti e le attività minime</a:t>
            </a:r>
            <a:r>
              <a:rPr lang="it-IT" sz="2000" dirty="0"/>
              <a:t>, come stabilito ai sensi del secondo e terzo trattino del punto (c) dell'articolo 4 (1), del Regolamento (UE) n 1307/2013;</a:t>
            </a:r>
          </a:p>
          <a:p>
            <a:pPr marL="266700" indent="-266700" algn="just">
              <a:spcBef>
                <a:spcPts val="1200"/>
              </a:spcBef>
              <a:tabLst>
                <a:tab pos="266700" algn="l"/>
              </a:tabLst>
            </a:pPr>
            <a:r>
              <a:rPr lang="it-IT" sz="2000" dirty="0"/>
              <a:t>• 	</a:t>
            </a:r>
            <a:r>
              <a:rPr lang="it-IT" sz="2000" u="sng" dirty="0">
                <a:solidFill>
                  <a:schemeClr val="accent6">
                    <a:lumMod val="50000"/>
                  </a:schemeClr>
                </a:solidFill>
              </a:rPr>
              <a:t>requisiti minimi </a:t>
            </a:r>
            <a:r>
              <a:rPr lang="it-IT" sz="2000" dirty="0"/>
              <a:t>pertinenti per l'uso di fertilizzanti e prodotti fitosanitari;</a:t>
            </a:r>
          </a:p>
          <a:p>
            <a:pPr marL="266700" indent="-266700" algn="just">
              <a:spcBef>
                <a:spcPts val="1200"/>
              </a:spcBef>
              <a:tabLst>
                <a:tab pos="266700" algn="l"/>
              </a:tabLst>
            </a:pPr>
            <a:r>
              <a:rPr lang="it-IT" sz="2000" dirty="0"/>
              <a:t>• 	</a:t>
            </a:r>
            <a:r>
              <a:rPr lang="it-IT" sz="2000" u="sng" dirty="0">
                <a:solidFill>
                  <a:schemeClr val="accent6">
                    <a:lumMod val="50000"/>
                  </a:schemeClr>
                </a:solidFill>
              </a:rPr>
              <a:t>le pratiche agricole benefiche per il clima e l'ambiente </a:t>
            </a:r>
            <a:r>
              <a:rPr lang="it-IT" sz="2000" dirty="0"/>
              <a:t>di cui all'articolo 43 del regolamento (UE) n. 1307/2013.</a:t>
            </a:r>
          </a:p>
          <a:p>
            <a:pPr algn="just"/>
            <a:endParaRPr lang="it-IT" sz="2000" dirty="0"/>
          </a:p>
        </p:txBody>
      </p:sp>
    </p:spTree>
    <p:extLst>
      <p:ext uri="{BB962C8B-B14F-4D97-AF65-F5344CB8AC3E}">
        <p14:creationId xmlns:p14="http://schemas.microsoft.com/office/powerpoint/2010/main" val="172700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7" name="Rettangolo 6">
            <a:extLst>
              <a:ext uri="{FF2B5EF4-FFF2-40B4-BE49-F238E27FC236}">
                <a16:creationId xmlns:a16="http://schemas.microsoft.com/office/drawing/2014/main" id="{32057A29-5CF5-4893-91A9-6087360236C6}"/>
              </a:ext>
            </a:extLst>
          </p:cNvPr>
          <p:cNvSpPr/>
          <p:nvPr/>
        </p:nvSpPr>
        <p:spPr>
          <a:xfrm>
            <a:off x="534244" y="1844824"/>
            <a:ext cx="2362313" cy="369332"/>
          </a:xfrm>
          <a:prstGeom prst="rect">
            <a:avLst/>
          </a:prstGeom>
        </p:spPr>
        <p:txBody>
          <a:bodyPr wrap="none">
            <a:spAutoFit/>
          </a:bodyPr>
          <a:lstStyle/>
          <a:p>
            <a:r>
              <a:rPr lang="it-IT" b="1" dirty="0">
                <a:solidFill>
                  <a:schemeClr val="accent1">
                    <a:lumMod val="75000"/>
                  </a:schemeClr>
                </a:solidFill>
              </a:rPr>
              <a:t>DESCRIZIONE IMPEGNI</a:t>
            </a:r>
          </a:p>
        </p:txBody>
      </p:sp>
      <p:grpSp>
        <p:nvGrpSpPr>
          <p:cNvPr id="8" name="Gruppo 7">
            <a:extLst>
              <a:ext uri="{FF2B5EF4-FFF2-40B4-BE49-F238E27FC236}">
                <a16:creationId xmlns:a16="http://schemas.microsoft.com/office/drawing/2014/main" id="{2CF54CC5-B517-47D8-8B55-6476ABBA82FF}"/>
              </a:ext>
            </a:extLst>
          </p:cNvPr>
          <p:cNvGrpSpPr/>
          <p:nvPr/>
        </p:nvGrpSpPr>
        <p:grpSpPr>
          <a:xfrm>
            <a:off x="523231" y="2298792"/>
            <a:ext cx="8075909" cy="3376820"/>
            <a:chOff x="710382" y="1482284"/>
            <a:chExt cx="8075909" cy="3376820"/>
          </a:xfrm>
        </p:grpSpPr>
        <p:sp>
          <p:nvSpPr>
            <p:cNvPr id="11" name="Rettangolo 10">
              <a:extLst>
                <a:ext uri="{FF2B5EF4-FFF2-40B4-BE49-F238E27FC236}">
                  <a16:creationId xmlns:a16="http://schemas.microsoft.com/office/drawing/2014/main" id="{126939D8-3F55-4100-BC74-5A3A413ADB56}"/>
                </a:ext>
              </a:extLst>
            </p:cNvPr>
            <p:cNvSpPr/>
            <p:nvPr/>
          </p:nvSpPr>
          <p:spPr>
            <a:xfrm>
              <a:off x="710382" y="1482284"/>
              <a:ext cx="3957430" cy="369332"/>
            </a:xfrm>
            <a:prstGeom prst="rect">
              <a:avLst/>
            </a:prstGeom>
          </p:spPr>
          <p:txBody>
            <a:bodyPr wrap="none">
              <a:spAutoFit/>
            </a:bodyPr>
            <a:lstStyle/>
            <a:p>
              <a:pPr>
                <a:tabLst>
                  <a:tab pos="271463" algn="l"/>
                </a:tabLst>
              </a:pPr>
              <a:r>
                <a:rPr lang="it-IT" b="1" dirty="0"/>
                <a:t>- 	Sementi e materiale di propagazione</a:t>
              </a:r>
            </a:p>
          </p:txBody>
        </p:sp>
        <p:sp>
          <p:nvSpPr>
            <p:cNvPr id="12" name="Rettangolo 11">
              <a:extLst>
                <a:ext uri="{FF2B5EF4-FFF2-40B4-BE49-F238E27FC236}">
                  <a16:creationId xmlns:a16="http://schemas.microsoft.com/office/drawing/2014/main" id="{B0EA3062-09FC-457A-92DD-C84F6475AEED}"/>
                </a:ext>
              </a:extLst>
            </p:cNvPr>
            <p:cNvSpPr/>
            <p:nvPr/>
          </p:nvSpPr>
          <p:spPr>
            <a:xfrm>
              <a:off x="710382" y="1859192"/>
              <a:ext cx="2959656" cy="369332"/>
            </a:xfrm>
            <a:prstGeom prst="rect">
              <a:avLst/>
            </a:prstGeom>
          </p:spPr>
          <p:txBody>
            <a:bodyPr wrap="none">
              <a:spAutoFit/>
            </a:bodyPr>
            <a:lstStyle/>
            <a:p>
              <a:pPr>
                <a:tabLst>
                  <a:tab pos="271463" algn="l"/>
                </a:tabLst>
              </a:pPr>
              <a:r>
                <a:rPr lang="it-IT" b="1" dirty="0"/>
                <a:t>- 	Avvicendamento colturale</a:t>
              </a:r>
            </a:p>
          </p:txBody>
        </p:sp>
        <p:sp>
          <p:nvSpPr>
            <p:cNvPr id="13" name="Rettangolo 12">
              <a:extLst>
                <a:ext uri="{FF2B5EF4-FFF2-40B4-BE49-F238E27FC236}">
                  <a16:creationId xmlns:a16="http://schemas.microsoft.com/office/drawing/2014/main" id="{1E6D18FE-28F1-4B02-B5A1-C5B5838AEDAA}"/>
                </a:ext>
              </a:extLst>
            </p:cNvPr>
            <p:cNvSpPr/>
            <p:nvPr/>
          </p:nvSpPr>
          <p:spPr>
            <a:xfrm>
              <a:off x="714285" y="2221468"/>
              <a:ext cx="1810496" cy="369332"/>
            </a:xfrm>
            <a:prstGeom prst="rect">
              <a:avLst/>
            </a:prstGeom>
          </p:spPr>
          <p:txBody>
            <a:bodyPr wrap="none">
              <a:spAutoFit/>
            </a:bodyPr>
            <a:lstStyle/>
            <a:p>
              <a:pPr>
                <a:tabLst>
                  <a:tab pos="271463" algn="l"/>
                </a:tabLst>
              </a:pPr>
              <a:r>
                <a:rPr lang="it-IT" b="1" dirty="0"/>
                <a:t>- 	Fertilizzazione</a:t>
              </a:r>
            </a:p>
          </p:txBody>
        </p:sp>
        <p:sp>
          <p:nvSpPr>
            <p:cNvPr id="14" name="Rettangolo 13">
              <a:extLst>
                <a:ext uri="{FF2B5EF4-FFF2-40B4-BE49-F238E27FC236}">
                  <a16:creationId xmlns:a16="http://schemas.microsoft.com/office/drawing/2014/main" id="{8B28BBB4-CDD7-46F2-B3CB-1420D8CF9D63}"/>
                </a:ext>
              </a:extLst>
            </p:cNvPr>
            <p:cNvSpPr/>
            <p:nvPr/>
          </p:nvSpPr>
          <p:spPr>
            <a:xfrm>
              <a:off x="714285" y="2597856"/>
              <a:ext cx="5514084" cy="369332"/>
            </a:xfrm>
            <a:prstGeom prst="rect">
              <a:avLst/>
            </a:prstGeom>
          </p:spPr>
          <p:txBody>
            <a:bodyPr wrap="square">
              <a:spAutoFit/>
            </a:bodyPr>
            <a:lstStyle/>
            <a:p>
              <a:pPr>
                <a:tabLst>
                  <a:tab pos="271463" algn="l"/>
                </a:tabLst>
              </a:pPr>
              <a:r>
                <a:rPr lang="it-IT" b="1" dirty="0"/>
                <a:t>- 	Lotta contro i parassiti, le malattie e le erbe infestanti</a:t>
              </a:r>
            </a:p>
          </p:txBody>
        </p:sp>
        <p:sp>
          <p:nvSpPr>
            <p:cNvPr id="15" name="Rettangolo 14">
              <a:extLst>
                <a:ext uri="{FF2B5EF4-FFF2-40B4-BE49-F238E27FC236}">
                  <a16:creationId xmlns:a16="http://schemas.microsoft.com/office/drawing/2014/main" id="{17952F33-3EC5-417A-A3CD-86C6E7FC0713}"/>
                </a:ext>
              </a:extLst>
            </p:cNvPr>
            <p:cNvSpPr/>
            <p:nvPr/>
          </p:nvSpPr>
          <p:spPr>
            <a:xfrm>
              <a:off x="714285" y="2967188"/>
              <a:ext cx="2305055" cy="369332"/>
            </a:xfrm>
            <a:prstGeom prst="rect">
              <a:avLst/>
            </a:prstGeom>
          </p:spPr>
          <p:txBody>
            <a:bodyPr wrap="none">
              <a:spAutoFit/>
            </a:bodyPr>
            <a:lstStyle/>
            <a:p>
              <a:pPr>
                <a:tabLst>
                  <a:tab pos="271463" algn="l"/>
                </a:tabLst>
              </a:pPr>
              <a:r>
                <a:rPr lang="it-IT" b="1" dirty="0"/>
                <a:t>- 	Zootecnia biologica</a:t>
              </a:r>
            </a:p>
          </p:txBody>
        </p:sp>
        <p:sp>
          <p:nvSpPr>
            <p:cNvPr id="16" name="Rettangolo 15">
              <a:extLst>
                <a:ext uri="{FF2B5EF4-FFF2-40B4-BE49-F238E27FC236}">
                  <a16:creationId xmlns:a16="http://schemas.microsoft.com/office/drawing/2014/main" id="{5E94AE86-95C2-40EC-9CAE-B12C07380E40}"/>
                </a:ext>
              </a:extLst>
            </p:cNvPr>
            <p:cNvSpPr/>
            <p:nvPr/>
          </p:nvSpPr>
          <p:spPr>
            <a:xfrm>
              <a:off x="710382" y="3336520"/>
              <a:ext cx="4680833" cy="369332"/>
            </a:xfrm>
            <a:prstGeom prst="rect">
              <a:avLst/>
            </a:prstGeom>
          </p:spPr>
          <p:txBody>
            <a:bodyPr wrap="none">
              <a:spAutoFit/>
            </a:bodyPr>
            <a:lstStyle/>
            <a:p>
              <a:pPr>
                <a:tabLst>
                  <a:tab pos="271463" algn="l"/>
                </a:tabLst>
              </a:pPr>
              <a:r>
                <a:rPr lang="it-IT" b="1" dirty="0"/>
                <a:t>- 	Tenuta del Registro delle produzioni vegetali</a:t>
              </a:r>
            </a:p>
          </p:txBody>
        </p:sp>
        <p:sp>
          <p:nvSpPr>
            <p:cNvPr id="17" name="Rettangolo 16">
              <a:extLst>
                <a:ext uri="{FF2B5EF4-FFF2-40B4-BE49-F238E27FC236}">
                  <a16:creationId xmlns:a16="http://schemas.microsoft.com/office/drawing/2014/main" id="{F29C9062-0016-466B-8C0C-AFA07DAD001D}"/>
                </a:ext>
              </a:extLst>
            </p:cNvPr>
            <p:cNvSpPr/>
            <p:nvPr/>
          </p:nvSpPr>
          <p:spPr>
            <a:xfrm>
              <a:off x="714285" y="3715948"/>
              <a:ext cx="3262240" cy="369332"/>
            </a:xfrm>
            <a:prstGeom prst="rect">
              <a:avLst/>
            </a:prstGeom>
          </p:spPr>
          <p:txBody>
            <a:bodyPr wrap="none">
              <a:spAutoFit/>
            </a:bodyPr>
            <a:lstStyle/>
            <a:p>
              <a:pPr>
                <a:tabLst>
                  <a:tab pos="271463" algn="l"/>
                </a:tabLst>
              </a:pPr>
              <a:r>
                <a:rPr lang="it-IT" b="1" dirty="0"/>
                <a:t>- 	Tenuta di un Registro di stalla</a:t>
              </a:r>
            </a:p>
          </p:txBody>
        </p:sp>
        <p:sp>
          <p:nvSpPr>
            <p:cNvPr id="18" name="Rettangolo 17">
              <a:extLst>
                <a:ext uri="{FF2B5EF4-FFF2-40B4-BE49-F238E27FC236}">
                  <a16:creationId xmlns:a16="http://schemas.microsoft.com/office/drawing/2014/main" id="{3E6F3B41-6B94-4AA7-A21E-FAFD707532EA}"/>
                </a:ext>
              </a:extLst>
            </p:cNvPr>
            <p:cNvSpPr/>
            <p:nvPr/>
          </p:nvSpPr>
          <p:spPr>
            <a:xfrm>
              <a:off x="721395" y="4489772"/>
              <a:ext cx="8064896" cy="369332"/>
            </a:xfrm>
            <a:prstGeom prst="rect">
              <a:avLst/>
            </a:prstGeom>
          </p:spPr>
          <p:txBody>
            <a:bodyPr wrap="square">
              <a:spAutoFit/>
            </a:bodyPr>
            <a:lstStyle/>
            <a:p>
              <a:pPr marL="271463" indent="-271463">
                <a:tabLst>
                  <a:tab pos="271463" algn="l"/>
                </a:tabLst>
              </a:pPr>
              <a:r>
                <a:rPr lang="it-IT" b="1" dirty="0"/>
                <a:t>- 	Obblighi tecnico amministrativi agricoltura biologica - Programmi annuali</a:t>
              </a:r>
            </a:p>
          </p:txBody>
        </p:sp>
        <p:sp>
          <p:nvSpPr>
            <p:cNvPr id="19" name="Rettangolo 18">
              <a:extLst>
                <a:ext uri="{FF2B5EF4-FFF2-40B4-BE49-F238E27FC236}">
                  <a16:creationId xmlns:a16="http://schemas.microsoft.com/office/drawing/2014/main" id="{BAB3A2EE-6D02-4C69-BF32-26DFB684711D}"/>
                </a:ext>
              </a:extLst>
            </p:cNvPr>
            <p:cNvSpPr/>
            <p:nvPr/>
          </p:nvSpPr>
          <p:spPr>
            <a:xfrm>
              <a:off x="722728" y="4085280"/>
              <a:ext cx="7813029" cy="369332"/>
            </a:xfrm>
            <a:prstGeom prst="rect">
              <a:avLst/>
            </a:prstGeom>
          </p:spPr>
          <p:txBody>
            <a:bodyPr wrap="square">
              <a:spAutoFit/>
            </a:bodyPr>
            <a:lstStyle/>
            <a:p>
              <a:pPr marL="271463" indent="-271463">
                <a:tabLst>
                  <a:tab pos="271463" algn="l"/>
                </a:tabLst>
              </a:pPr>
              <a:r>
                <a:rPr lang="it-IT" b="1" dirty="0"/>
                <a:t>- 	Obblighi tecnico amministrativi agricoltura biologica - Notifica di attività</a:t>
              </a:r>
            </a:p>
          </p:txBody>
        </p:sp>
      </p:grpSp>
      <p:sp>
        <p:nvSpPr>
          <p:cNvPr id="20" name="Rettangolo 19">
            <a:extLst>
              <a:ext uri="{FF2B5EF4-FFF2-40B4-BE49-F238E27FC236}">
                <a16:creationId xmlns:a16="http://schemas.microsoft.com/office/drawing/2014/main" id="{42E637E4-51AA-463D-9A5B-59E6FFD9E72F}"/>
              </a:ext>
            </a:extLst>
          </p:cNvPr>
          <p:cNvSpPr/>
          <p:nvPr/>
        </p:nvSpPr>
        <p:spPr>
          <a:xfrm>
            <a:off x="534244" y="1236301"/>
            <a:ext cx="7488832" cy="400110"/>
          </a:xfrm>
          <a:prstGeom prst="rect">
            <a:avLst/>
          </a:prstGeom>
          <a:ln>
            <a:solidFill>
              <a:srgbClr val="00B050"/>
            </a:solidFill>
          </a:ln>
        </p:spPr>
        <p:txBody>
          <a:bodyPr wrap="square">
            <a:spAutoFit/>
          </a:bodyPr>
          <a:lstStyle/>
          <a:p>
            <a:r>
              <a:rPr lang="it-IT" sz="2000" b="1" i="1" dirty="0"/>
              <a:t>La durata dell’impegno </a:t>
            </a:r>
            <a:r>
              <a:rPr lang="it-IT" sz="2000" i="1" dirty="0"/>
              <a:t>è di 1 anno </a:t>
            </a:r>
          </a:p>
        </p:txBody>
      </p:sp>
    </p:spTree>
    <p:extLst>
      <p:ext uri="{BB962C8B-B14F-4D97-AF65-F5344CB8AC3E}">
        <p14:creationId xmlns:p14="http://schemas.microsoft.com/office/powerpoint/2010/main" val="390353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8" name="Rettangolo 7">
            <a:extLst>
              <a:ext uri="{FF2B5EF4-FFF2-40B4-BE49-F238E27FC236}">
                <a16:creationId xmlns:a16="http://schemas.microsoft.com/office/drawing/2014/main" id="{1BB07DB9-36DF-4966-9DC1-1F551D93EF12}"/>
              </a:ext>
            </a:extLst>
          </p:cNvPr>
          <p:cNvSpPr/>
          <p:nvPr/>
        </p:nvSpPr>
        <p:spPr>
          <a:xfrm>
            <a:off x="503547" y="1415691"/>
            <a:ext cx="8136904" cy="4262705"/>
          </a:xfrm>
          <a:prstGeom prst="rect">
            <a:avLst/>
          </a:prstGeom>
        </p:spPr>
        <p:txBody>
          <a:bodyPr wrap="square">
            <a:spAutoFit/>
          </a:bodyPr>
          <a:lstStyle/>
          <a:p>
            <a:pPr algn="just"/>
            <a:r>
              <a:rPr lang="it-IT" sz="1900" dirty="0"/>
              <a:t>L’importo del sostegno è determinato, in base all’art. 10 del Reg. 808/2014, sulle </a:t>
            </a:r>
            <a:r>
              <a:rPr lang="it-IT" sz="1900" b="1" i="1" dirty="0">
                <a:solidFill>
                  <a:schemeClr val="accent6">
                    <a:lumMod val="50000"/>
                  </a:schemeClr>
                </a:solidFill>
              </a:rPr>
              <a:t>ipotesi standard dei costi aggiuntivi e del mancato guadagno </a:t>
            </a:r>
            <a:r>
              <a:rPr lang="it-IT" sz="1900" dirty="0"/>
              <a:t>rispetto alla </a:t>
            </a:r>
            <a:r>
              <a:rPr lang="it-IT" sz="1900" i="1" dirty="0"/>
              <a:t>baseline</a:t>
            </a:r>
            <a:r>
              <a:rPr lang="it-IT" sz="1900" dirty="0"/>
              <a:t> ed alla ordinarietà di coltivazione nella zona interessata.</a:t>
            </a:r>
          </a:p>
          <a:p>
            <a:pPr algn="just"/>
            <a:endParaRPr lang="it-IT" sz="1000" dirty="0"/>
          </a:p>
          <a:p>
            <a:pPr algn="just"/>
            <a:r>
              <a:rPr lang="it-IT" sz="1900" dirty="0"/>
              <a:t>La metodologia si basa sul confronto dell’intero processo produttivo (input, rese, prezzi), sia relativo alla comune pratica agricola, che in ogni caso rispetta la baseline, che alla tecnica oggetto di intervento. </a:t>
            </a:r>
          </a:p>
          <a:p>
            <a:pPr algn="just"/>
            <a:endParaRPr lang="it-IT" sz="1900" dirty="0"/>
          </a:p>
          <a:p>
            <a:pPr algn="just"/>
            <a:r>
              <a:rPr lang="it-IT" dirty="0"/>
              <a:t>I pagamenti se necessario, possono coprire anche i costi di transazione fino ad un massimo del 20 % del premio pagato per gli impegni. Se gli impegni sono assunti da associazioni di agricoltori, il massimale è del 30 %. Nel caso di domande presentate da </a:t>
            </a:r>
            <a:r>
              <a:rPr lang="it-IT" b="1" i="1" dirty="0">
                <a:solidFill>
                  <a:schemeClr val="accent6">
                    <a:lumMod val="50000"/>
                  </a:schemeClr>
                </a:solidFill>
              </a:rPr>
              <a:t>agricoltori che hanno aderito ad un accordo agro ambientali d’area</a:t>
            </a:r>
            <a:r>
              <a:rPr lang="it-IT" dirty="0"/>
              <a:t> approvato dalla regione, l’importo calcolato </a:t>
            </a:r>
            <a:r>
              <a:rPr lang="it-IT" dirty="0">
                <a:solidFill>
                  <a:schemeClr val="accent6">
                    <a:lumMod val="50000"/>
                  </a:schemeClr>
                </a:solidFill>
              </a:rPr>
              <a:t>è maggiorato in funzione dei costi di transazione </a:t>
            </a:r>
            <a:r>
              <a:rPr lang="it-IT" dirty="0"/>
              <a:t>che l’azienda deve sostenere per il maggiore impegno richiesto dall’aggregazione. </a:t>
            </a:r>
          </a:p>
          <a:p>
            <a:pPr algn="just"/>
            <a:endParaRPr lang="it-IT" sz="1000" dirty="0"/>
          </a:p>
          <a:p>
            <a:pPr algn="just"/>
            <a:endParaRPr lang="it-IT" sz="1000" dirty="0"/>
          </a:p>
        </p:txBody>
      </p:sp>
    </p:spTree>
    <p:extLst>
      <p:ext uri="{BB962C8B-B14F-4D97-AF65-F5344CB8AC3E}">
        <p14:creationId xmlns:p14="http://schemas.microsoft.com/office/powerpoint/2010/main" val="330195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2" name="CasellaDiTesto 4">
            <a:extLst>
              <a:ext uri="{FF2B5EF4-FFF2-40B4-BE49-F238E27FC236}">
                <a16:creationId xmlns:a16="http://schemas.microsoft.com/office/drawing/2014/main" id="{85D87FAF-8E38-4648-B920-F15EB1C49DBD}"/>
              </a:ext>
            </a:extLst>
          </p:cNvPr>
          <p:cNvSpPr txBox="1">
            <a:spLocks noChangeArrowheads="1"/>
          </p:cNvSpPr>
          <p:nvPr/>
        </p:nvSpPr>
        <p:spPr bwMode="auto">
          <a:xfrm>
            <a:off x="1022930" y="1226159"/>
            <a:ext cx="23739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sz="2000" b="1" dirty="0">
                <a:solidFill>
                  <a:schemeClr val="accent3">
                    <a:lumMod val="50000"/>
                  </a:schemeClr>
                </a:solidFill>
              </a:rPr>
              <a:t>Agricoltura biologica</a:t>
            </a:r>
          </a:p>
          <a:p>
            <a:pPr algn="ctr"/>
            <a:r>
              <a:rPr lang="it-IT" altLang="it-IT" sz="2000" b="1" dirty="0">
                <a:solidFill>
                  <a:schemeClr val="accent3">
                    <a:lumMod val="50000"/>
                  </a:schemeClr>
                </a:solidFill>
              </a:rPr>
              <a:t>Conversione</a:t>
            </a:r>
          </a:p>
        </p:txBody>
      </p:sp>
      <p:sp>
        <p:nvSpPr>
          <p:cNvPr id="13" name="CasellaDiTesto 10">
            <a:extLst>
              <a:ext uri="{FF2B5EF4-FFF2-40B4-BE49-F238E27FC236}">
                <a16:creationId xmlns:a16="http://schemas.microsoft.com/office/drawing/2014/main" id="{5778A84E-3E64-4FED-9F6A-921BF3C9A3E9}"/>
              </a:ext>
            </a:extLst>
          </p:cNvPr>
          <p:cNvSpPr txBox="1">
            <a:spLocks noChangeArrowheads="1"/>
          </p:cNvSpPr>
          <p:nvPr/>
        </p:nvSpPr>
        <p:spPr bwMode="auto">
          <a:xfrm>
            <a:off x="5546118" y="1226159"/>
            <a:ext cx="23739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sz="2000" b="1" dirty="0">
                <a:solidFill>
                  <a:schemeClr val="accent3">
                    <a:lumMod val="50000"/>
                  </a:schemeClr>
                </a:solidFill>
              </a:rPr>
              <a:t>Agricoltura biologica</a:t>
            </a:r>
          </a:p>
          <a:p>
            <a:pPr algn="ctr"/>
            <a:r>
              <a:rPr lang="it-IT" altLang="it-IT" sz="2000" b="1" dirty="0">
                <a:solidFill>
                  <a:schemeClr val="accent3">
                    <a:lumMod val="50000"/>
                  </a:schemeClr>
                </a:solidFill>
              </a:rPr>
              <a:t>Mantenimento</a:t>
            </a:r>
          </a:p>
        </p:txBody>
      </p:sp>
      <p:pic>
        <p:nvPicPr>
          <p:cNvPr id="3" name="Immagine 2">
            <a:extLst>
              <a:ext uri="{FF2B5EF4-FFF2-40B4-BE49-F238E27FC236}">
                <a16:creationId xmlns:a16="http://schemas.microsoft.com/office/drawing/2014/main" id="{3920C2F6-2EE9-4083-9604-6B3228A0AA60}"/>
              </a:ext>
            </a:extLst>
          </p:cNvPr>
          <p:cNvPicPr>
            <a:picLocks noChangeAspect="1"/>
          </p:cNvPicPr>
          <p:nvPr/>
        </p:nvPicPr>
        <p:blipFill>
          <a:blip r:embed="rId5"/>
          <a:stretch>
            <a:fillRect/>
          </a:stretch>
        </p:blipFill>
        <p:spPr>
          <a:xfrm>
            <a:off x="269830" y="2087245"/>
            <a:ext cx="4222033" cy="3581068"/>
          </a:xfrm>
          <a:prstGeom prst="rect">
            <a:avLst/>
          </a:prstGeom>
        </p:spPr>
      </p:pic>
      <p:pic>
        <p:nvPicPr>
          <p:cNvPr id="4" name="Immagine 3">
            <a:extLst>
              <a:ext uri="{FF2B5EF4-FFF2-40B4-BE49-F238E27FC236}">
                <a16:creationId xmlns:a16="http://schemas.microsoft.com/office/drawing/2014/main" id="{7039C867-2A1C-426D-8C23-26C7AFA4E5AD}"/>
              </a:ext>
            </a:extLst>
          </p:cNvPr>
          <p:cNvPicPr>
            <a:picLocks noChangeAspect="1"/>
          </p:cNvPicPr>
          <p:nvPr/>
        </p:nvPicPr>
        <p:blipFill>
          <a:blip r:embed="rId6"/>
          <a:stretch>
            <a:fillRect/>
          </a:stretch>
        </p:blipFill>
        <p:spPr>
          <a:xfrm>
            <a:off x="4652138" y="2050772"/>
            <a:ext cx="4161942" cy="3581068"/>
          </a:xfrm>
          <a:prstGeom prst="rect">
            <a:avLst/>
          </a:prstGeom>
        </p:spPr>
      </p:pic>
    </p:spTree>
    <p:extLst>
      <p:ext uri="{BB962C8B-B14F-4D97-AF65-F5344CB8AC3E}">
        <p14:creationId xmlns:p14="http://schemas.microsoft.com/office/powerpoint/2010/main" val="360781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CasellaDiTesto 5">
            <a:extLst>
              <a:ext uri="{FF2B5EF4-FFF2-40B4-BE49-F238E27FC236}">
                <a16:creationId xmlns:a16="http://schemas.microsoft.com/office/drawing/2014/main" id="{F7365671-FDD6-4B6A-8E3F-9A2CABABB179}"/>
              </a:ext>
            </a:extLst>
          </p:cNvPr>
          <p:cNvSpPr txBox="1">
            <a:spLocks noChangeArrowheads="1"/>
          </p:cNvSpPr>
          <p:nvPr/>
        </p:nvSpPr>
        <p:spPr bwMode="auto">
          <a:xfrm>
            <a:off x="329991" y="1182757"/>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a:lstStyle>
          <a:p>
            <a:pPr algn="ctr"/>
            <a:r>
              <a:rPr lang="it-IT" altLang="it-IT" b="1" dirty="0">
                <a:solidFill>
                  <a:schemeClr val="tx2"/>
                </a:solidFill>
                <a:latin typeface="+mj-lt"/>
              </a:rPr>
              <a:t>Misura 10.1 a) Produzione integrata</a:t>
            </a:r>
          </a:p>
        </p:txBody>
      </p:sp>
      <p:sp>
        <p:nvSpPr>
          <p:cNvPr id="7" name="Rettangolo 6">
            <a:extLst>
              <a:ext uri="{FF2B5EF4-FFF2-40B4-BE49-F238E27FC236}">
                <a16:creationId xmlns:a16="http://schemas.microsoft.com/office/drawing/2014/main" id="{DD4F7E70-00A1-44CE-BC91-3A185D84B530}"/>
              </a:ext>
            </a:extLst>
          </p:cNvPr>
          <p:cNvSpPr/>
          <p:nvPr/>
        </p:nvSpPr>
        <p:spPr>
          <a:xfrm>
            <a:off x="698815" y="3028578"/>
            <a:ext cx="7632848" cy="2708434"/>
          </a:xfrm>
          <a:prstGeom prst="rect">
            <a:avLst/>
          </a:prstGeom>
        </p:spPr>
        <p:txBody>
          <a:bodyPr wrap="square">
            <a:spAutoFit/>
          </a:bodyPr>
          <a:lstStyle/>
          <a:p>
            <a:pPr algn="just"/>
            <a:r>
              <a:rPr lang="it-IT" sz="2000" b="1" dirty="0"/>
              <a:t>Azione 1 – Produzione integrata</a:t>
            </a:r>
            <a:endParaRPr lang="it-IT" sz="2000" dirty="0"/>
          </a:p>
          <a:p>
            <a:pPr algn="just"/>
            <a:endParaRPr lang="it-IT" sz="1000" dirty="0"/>
          </a:p>
          <a:p>
            <a:pPr algn="just"/>
            <a:r>
              <a:rPr lang="it-IT" sz="2000" dirty="0"/>
              <a:t>adottare le tecniche di produzione integrata riportate nei Disciplinari di Produzione Integrata (DPI) regionali su tutte le superfici della Unità Tecnico Economica (UTE) aziendale. E’ ammessa una tolleranza pari al 3%; </a:t>
            </a:r>
          </a:p>
          <a:p>
            <a:pPr algn="just"/>
            <a:r>
              <a:rPr lang="it-IT" sz="2000" i="1" dirty="0"/>
              <a:t>la superficie minima interessata dall’impegno sia di almeno 3 ettari, che può essere ridotta a 0,5 ettari nel caso di colture arboree da frutto o ortive</a:t>
            </a:r>
            <a:endParaRPr lang="it-IT" sz="2000" dirty="0"/>
          </a:p>
        </p:txBody>
      </p:sp>
      <p:sp>
        <p:nvSpPr>
          <p:cNvPr id="8" name="Rettangolo 7">
            <a:extLst>
              <a:ext uri="{FF2B5EF4-FFF2-40B4-BE49-F238E27FC236}">
                <a16:creationId xmlns:a16="http://schemas.microsoft.com/office/drawing/2014/main" id="{CD8E0576-D0A8-4889-85CB-5F7249E0B4DB}"/>
              </a:ext>
            </a:extLst>
          </p:cNvPr>
          <p:cNvSpPr/>
          <p:nvPr/>
        </p:nvSpPr>
        <p:spPr>
          <a:xfrm>
            <a:off x="410783" y="1644720"/>
            <a:ext cx="8208912" cy="923330"/>
          </a:xfrm>
          <a:prstGeom prst="rect">
            <a:avLst/>
          </a:prstGeom>
          <a:ln>
            <a:solidFill>
              <a:schemeClr val="accent1">
                <a:lumMod val="40000"/>
                <a:lumOff val="60000"/>
              </a:schemeClr>
            </a:solidFill>
          </a:ln>
          <a:effectLst>
            <a:glow rad="63500">
              <a:schemeClr val="accent1">
                <a:satMod val="175000"/>
                <a:alpha val="40000"/>
              </a:schemeClr>
            </a:glow>
          </a:effectLst>
        </p:spPr>
        <p:txBody>
          <a:bodyPr wrap="square">
            <a:spAutoFit/>
          </a:bodyPr>
          <a:lstStyle/>
          <a:p>
            <a:pPr algn="ctr"/>
            <a:r>
              <a:rPr lang="it-IT" dirty="0"/>
              <a:t>I destinatari del bando sono </a:t>
            </a:r>
            <a:r>
              <a:rPr lang="it-IT" b="1" dirty="0">
                <a:solidFill>
                  <a:schemeClr val="accent6">
                    <a:lumMod val="50000"/>
                  </a:schemeClr>
                </a:solidFill>
              </a:rPr>
              <a:t>agricoltori singoli o associati</a:t>
            </a:r>
            <a:r>
              <a:rPr lang="it-IT" dirty="0"/>
              <a:t>, così come definiti dall’articolo 4, comma 1, lettera a) del Regolamento (UE) n. 1307/2013. </a:t>
            </a:r>
          </a:p>
          <a:p>
            <a:pPr algn="ctr"/>
            <a:r>
              <a:rPr lang="it-IT" b="1" dirty="0">
                <a:solidFill>
                  <a:srgbClr val="008000"/>
                </a:solidFill>
              </a:rPr>
              <a:t>Gli agricoltori devono aderire ad un Accordo Agroambientale d’Area</a:t>
            </a:r>
          </a:p>
        </p:txBody>
      </p:sp>
      <p:sp>
        <p:nvSpPr>
          <p:cNvPr id="11" name="Rettangolo 10">
            <a:extLst>
              <a:ext uri="{FF2B5EF4-FFF2-40B4-BE49-F238E27FC236}">
                <a16:creationId xmlns:a16="http://schemas.microsoft.com/office/drawing/2014/main" id="{98BDC27F-3C1F-4511-BED5-00BD79414A5E}"/>
              </a:ext>
            </a:extLst>
          </p:cNvPr>
          <p:cNvSpPr/>
          <p:nvPr/>
        </p:nvSpPr>
        <p:spPr>
          <a:xfrm>
            <a:off x="2419005" y="2625317"/>
            <a:ext cx="4305987" cy="400110"/>
          </a:xfrm>
          <a:prstGeom prst="rect">
            <a:avLst/>
          </a:prstGeom>
        </p:spPr>
        <p:txBody>
          <a:bodyPr wrap="none">
            <a:spAutoFit/>
          </a:bodyPr>
          <a:lstStyle/>
          <a:p>
            <a:r>
              <a:rPr lang="it-IT" sz="2000" b="1" dirty="0">
                <a:solidFill>
                  <a:schemeClr val="accent6">
                    <a:lumMod val="50000"/>
                  </a:schemeClr>
                </a:solidFill>
              </a:rPr>
              <a:t>Descrizione del tipo di intervento	1/2 </a:t>
            </a:r>
          </a:p>
        </p:txBody>
      </p:sp>
    </p:spTree>
    <p:extLst>
      <p:ext uri="{BB962C8B-B14F-4D97-AF65-F5344CB8AC3E}">
        <p14:creationId xmlns:p14="http://schemas.microsoft.com/office/powerpoint/2010/main" val="383646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Rettangolo 5">
            <a:extLst>
              <a:ext uri="{FF2B5EF4-FFF2-40B4-BE49-F238E27FC236}">
                <a16:creationId xmlns:a16="http://schemas.microsoft.com/office/drawing/2014/main" id="{7AC6A7F5-C7C0-46BF-B7C5-20DDB8468B3F}"/>
              </a:ext>
            </a:extLst>
          </p:cNvPr>
          <p:cNvSpPr/>
          <p:nvPr/>
        </p:nvSpPr>
        <p:spPr>
          <a:xfrm>
            <a:off x="422187" y="1772816"/>
            <a:ext cx="8470293" cy="3924151"/>
          </a:xfrm>
          <a:prstGeom prst="rect">
            <a:avLst/>
          </a:prstGeom>
        </p:spPr>
        <p:txBody>
          <a:bodyPr wrap="square">
            <a:spAutoFit/>
          </a:bodyPr>
          <a:lstStyle/>
          <a:p>
            <a:r>
              <a:rPr lang="it-IT" sz="2000" b="1" dirty="0"/>
              <a:t>Azione 2 – Produzione integrata avanzata</a:t>
            </a:r>
          </a:p>
          <a:p>
            <a:endParaRPr lang="it-IT" sz="900" dirty="0"/>
          </a:p>
          <a:p>
            <a:pPr marL="342900" indent="-342900">
              <a:buFont typeface="Arial" panose="020B0604020202020204" pitchFamily="34" charset="0"/>
              <a:buChar char="•"/>
            </a:pPr>
            <a:r>
              <a:rPr lang="it-IT" sz="2000" dirty="0"/>
              <a:t>adottare le tecniche di produzione integrata riportate nei Disciplinari di Produzione Integrata (DPI) regionali su tutte le superfici della Unità Tecnico Economica (UTE) aziendale richieste a premio. E’ ammessa una tolleranza pari al 3%; </a:t>
            </a:r>
          </a:p>
          <a:p>
            <a:pPr marL="342900" indent="-342900">
              <a:buFont typeface="Arial" panose="020B0604020202020204" pitchFamily="34" charset="0"/>
              <a:buChar char="•"/>
            </a:pPr>
            <a:r>
              <a:rPr lang="it-IT" sz="2000" dirty="0"/>
              <a:t>adottare per le colture del melo, pero, pesco, susino e albicocco le tecniche previste dal Disciplinare per l’utilizzo del metodo della “Confusione sessuale” in frutticoltura prodotto dalla Regione Marche, che riporta le modalità operative addizionali rispetto alle indicazioni per le tecniche di produzione integrata di base ai fini di una lotta integrata avanzata. Per Difesa Avanzata si intende l’applicazione del metodo della “confusione sessuale” attraverso la collocazione nel frutteto degli specifici diffusori detti anche "dispenser"</a:t>
            </a:r>
          </a:p>
        </p:txBody>
      </p:sp>
      <p:sp>
        <p:nvSpPr>
          <p:cNvPr id="7" name="Rettangolo 6">
            <a:extLst>
              <a:ext uri="{FF2B5EF4-FFF2-40B4-BE49-F238E27FC236}">
                <a16:creationId xmlns:a16="http://schemas.microsoft.com/office/drawing/2014/main" id="{4C3FEFA8-E2E7-446B-98E2-B12BCF8A1C52}"/>
              </a:ext>
            </a:extLst>
          </p:cNvPr>
          <p:cNvSpPr/>
          <p:nvPr/>
        </p:nvSpPr>
        <p:spPr>
          <a:xfrm>
            <a:off x="2385580" y="1170145"/>
            <a:ext cx="4305987" cy="400110"/>
          </a:xfrm>
          <a:prstGeom prst="rect">
            <a:avLst/>
          </a:prstGeom>
        </p:spPr>
        <p:txBody>
          <a:bodyPr wrap="none">
            <a:spAutoFit/>
          </a:bodyPr>
          <a:lstStyle/>
          <a:p>
            <a:r>
              <a:rPr lang="it-IT" sz="2000" b="1" dirty="0">
                <a:solidFill>
                  <a:schemeClr val="accent6">
                    <a:lumMod val="50000"/>
                  </a:schemeClr>
                </a:solidFill>
              </a:rPr>
              <a:t>Descrizione del tipo di intervento	2/2 </a:t>
            </a:r>
          </a:p>
        </p:txBody>
      </p:sp>
    </p:spTree>
    <p:extLst>
      <p:ext uri="{BB962C8B-B14F-4D97-AF65-F5344CB8AC3E}">
        <p14:creationId xmlns:p14="http://schemas.microsoft.com/office/powerpoint/2010/main" val="420935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Rettangolo 5">
            <a:extLst>
              <a:ext uri="{FF2B5EF4-FFF2-40B4-BE49-F238E27FC236}">
                <a16:creationId xmlns:a16="http://schemas.microsoft.com/office/drawing/2014/main" id="{876D6BB5-E739-4DB9-A1F2-1C96F71EBB1E}"/>
              </a:ext>
            </a:extLst>
          </p:cNvPr>
          <p:cNvSpPr/>
          <p:nvPr/>
        </p:nvSpPr>
        <p:spPr>
          <a:xfrm>
            <a:off x="755576" y="1280195"/>
            <a:ext cx="7488832" cy="400110"/>
          </a:xfrm>
          <a:prstGeom prst="rect">
            <a:avLst/>
          </a:prstGeom>
          <a:ln>
            <a:solidFill>
              <a:srgbClr val="00B050"/>
            </a:solidFill>
          </a:ln>
        </p:spPr>
        <p:txBody>
          <a:bodyPr wrap="square">
            <a:spAutoFit/>
          </a:bodyPr>
          <a:lstStyle/>
          <a:p>
            <a:r>
              <a:rPr lang="it-IT" sz="2000" b="1" i="1" dirty="0"/>
              <a:t>La durata dell’impegno </a:t>
            </a:r>
            <a:r>
              <a:rPr lang="it-IT" sz="2000" i="1" dirty="0"/>
              <a:t>è di 1 anno </a:t>
            </a:r>
          </a:p>
        </p:txBody>
      </p:sp>
      <p:sp>
        <p:nvSpPr>
          <p:cNvPr id="7" name="Rettangolo 6">
            <a:extLst>
              <a:ext uri="{FF2B5EF4-FFF2-40B4-BE49-F238E27FC236}">
                <a16:creationId xmlns:a16="http://schemas.microsoft.com/office/drawing/2014/main" id="{BF35849D-8ED5-4E7C-8072-7828F0F5AC26}"/>
              </a:ext>
            </a:extLst>
          </p:cNvPr>
          <p:cNvSpPr/>
          <p:nvPr/>
        </p:nvSpPr>
        <p:spPr>
          <a:xfrm>
            <a:off x="755576" y="1994689"/>
            <a:ext cx="7488832" cy="3139321"/>
          </a:xfrm>
          <a:prstGeom prst="rect">
            <a:avLst/>
          </a:prstGeom>
          <a:ln>
            <a:solidFill>
              <a:srgbClr val="00B050"/>
            </a:solidFill>
          </a:ln>
        </p:spPr>
        <p:txBody>
          <a:bodyPr wrap="square">
            <a:spAutoFit/>
          </a:bodyPr>
          <a:lstStyle/>
          <a:p>
            <a:r>
              <a:rPr lang="it-IT" dirty="0">
                <a:solidFill>
                  <a:srgbClr val="AB662E"/>
                </a:solidFill>
              </a:rPr>
              <a:t>Azione 1 - </a:t>
            </a:r>
            <a:r>
              <a:rPr lang="it-IT" b="1" dirty="0">
                <a:solidFill>
                  <a:srgbClr val="AB662E"/>
                </a:solidFill>
              </a:rPr>
              <a:t>Produzione integrata </a:t>
            </a:r>
            <a:r>
              <a:rPr lang="it-IT" dirty="0">
                <a:solidFill>
                  <a:srgbClr val="AB662E"/>
                </a:solidFill>
              </a:rPr>
              <a:t>(euro/ha) </a:t>
            </a:r>
          </a:p>
          <a:p>
            <a:endParaRPr lang="it-IT" b="1" dirty="0"/>
          </a:p>
          <a:p>
            <a:r>
              <a:rPr lang="it-IT" b="1" dirty="0"/>
              <a:t>Seminativi	115</a:t>
            </a:r>
          </a:p>
          <a:p>
            <a:r>
              <a:rPr lang="it-IT" b="1" dirty="0"/>
              <a:t>Ortaggi		340</a:t>
            </a:r>
          </a:p>
          <a:p>
            <a:r>
              <a:rPr lang="it-IT" b="1" dirty="0"/>
              <a:t>Vite		465	</a:t>
            </a:r>
            <a:r>
              <a:rPr lang="it-IT" i="1" dirty="0"/>
              <a:t>(Vite con vendemmia verde	0)</a:t>
            </a:r>
          </a:p>
          <a:p>
            <a:r>
              <a:rPr lang="it-IT" b="1" dirty="0"/>
              <a:t>Olivo		275</a:t>
            </a:r>
          </a:p>
          <a:p>
            <a:r>
              <a:rPr lang="it-IT" b="1" dirty="0"/>
              <a:t>Frutta		535</a:t>
            </a:r>
          </a:p>
          <a:p>
            <a:endParaRPr lang="it-IT" dirty="0"/>
          </a:p>
          <a:p>
            <a:r>
              <a:rPr lang="it-IT" dirty="0">
                <a:solidFill>
                  <a:srgbClr val="AB662E"/>
                </a:solidFill>
              </a:rPr>
              <a:t>Azione 2 - </a:t>
            </a:r>
            <a:r>
              <a:rPr lang="it-IT" b="1" dirty="0">
                <a:solidFill>
                  <a:srgbClr val="AB662E"/>
                </a:solidFill>
              </a:rPr>
              <a:t>Produzione integrata avanzata </a:t>
            </a:r>
            <a:r>
              <a:rPr lang="it-IT" dirty="0">
                <a:solidFill>
                  <a:srgbClr val="AB662E"/>
                </a:solidFill>
              </a:rPr>
              <a:t>(euro/ha)</a:t>
            </a:r>
          </a:p>
          <a:p>
            <a:endParaRPr lang="it-IT" dirty="0"/>
          </a:p>
          <a:p>
            <a:r>
              <a:rPr lang="it-IT" b="1" dirty="0"/>
              <a:t>Frutta (melo, pero, pesco, susino, albicocco)	740</a:t>
            </a:r>
          </a:p>
        </p:txBody>
      </p:sp>
    </p:spTree>
    <p:extLst>
      <p:ext uri="{BB962C8B-B14F-4D97-AF65-F5344CB8AC3E}">
        <p14:creationId xmlns:p14="http://schemas.microsoft.com/office/powerpoint/2010/main" val="365983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Rettangolo 5">
            <a:extLst>
              <a:ext uri="{FF2B5EF4-FFF2-40B4-BE49-F238E27FC236}">
                <a16:creationId xmlns:a16="http://schemas.microsoft.com/office/drawing/2014/main" id="{0441B0CB-5CE7-4FF5-A420-954F43A77D35}"/>
              </a:ext>
            </a:extLst>
          </p:cNvPr>
          <p:cNvSpPr/>
          <p:nvPr/>
        </p:nvSpPr>
        <p:spPr>
          <a:xfrm>
            <a:off x="683567" y="1382286"/>
            <a:ext cx="7776864" cy="4093428"/>
          </a:xfrm>
          <a:prstGeom prst="rect">
            <a:avLst/>
          </a:prstGeom>
        </p:spPr>
        <p:txBody>
          <a:bodyPr wrap="square">
            <a:spAutoFit/>
          </a:bodyPr>
          <a:lstStyle/>
          <a:p>
            <a:pPr algn="just"/>
            <a:r>
              <a:rPr lang="it-IT" sz="2000" dirty="0"/>
              <a:t>Essere in possesso della certificazione di produzione integrata in base alle procedure del SQNPI o del Marchio QM o averne fatto richiesta al momento della presentazione della domanda di aiuto</a:t>
            </a:r>
          </a:p>
          <a:p>
            <a:pPr algn="just"/>
            <a:endParaRPr lang="it-IT" sz="2000" dirty="0"/>
          </a:p>
          <a:p>
            <a:pPr algn="just"/>
            <a:r>
              <a:rPr lang="it-IT" sz="2000" b="1" dirty="0"/>
              <a:t>Impegni della Misura</a:t>
            </a:r>
            <a:endParaRPr lang="it-IT" sz="2000" dirty="0"/>
          </a:p>
          <a:p>
            <a:pPr algn="just"/>
            <a:r>
              <a:rPr lang="it-IT" sz="2000" b="1" dirty="0"/>
              <a:t> </a:t>
            </a:r>
            <a:endParaRPr lang="it-IT" sz="2000" dirty="0"/>
          </a:p>
          <a:p>
            <a:pPr algn="just"/>
            <a:r>
              <a:rPr lang="it-IT" sz="2000" b="1" dirty="0"/>
              <a:t>Gestione del suolo</a:t>
            </a:r>
            <a:endParaRPr lang="it-IT" sz="2000" dirty="0"/>
          </a:p>
          <a:p>
            <a:pPr algn="just"/>
            <a:r>
              <a:rPr lang="it-IT" sz="2000" b="1" dirty="0"/>
              <a:t>Scelta varietale e materiale di moltiplicazione</a:t>
            </a:r>
            <a:endParaRPr lang="it-IT" sz="2000" dirty="0"/>
          </a:p>
          <a:p>
            <a:pPr algn="just"/>
            <a:r>
              <a:rPr lang="it-IT" sz="2000" b="1" dirty="0"/>
              <a:t>Avvicendamento colturale</a:t>
            </a:r>
            <a:endParaRPr lang="it-IT" sz="2000" dirty="0"/>
          </a:p>
          <a:p>
            <a:pPr algn="just"/>
            <a:r>
              <a:rPr lang="it-IT" sz="2000" b="1" dirty="0"/>
              <a:t>Fertilizzazione</a:t>
            </a:r>
            <a:endParaRPr lang="it-IT" sz="2000" dirty="0"/>
          </a:p>
          <a:p>
            <a:pPr algn="just"/>
            <a:r>
              <a:rPr lang="it-IT" sz="2000" b="1" dirty="0"/>
              <a:t>Irrigazione</a:t>
            </a:r>
            <a:endParaRPr lang="it-IT" sz="2000" dirty="0"/>
          </a:p>
          <a:p>
            <a:pPr algn="just"/>
            <a:r>
              <a:rPr lang="it-IT" sz="2000" b="1" dirty="0"/>
              <a:t>Difesa integrata (volontaria)</a:t>
            </a:r>
            <a:endParaRPr lang="it-IT" sz="2000" dirty="0"/>
          </a:p>
          <a:p>
            <a:pPr algn="just"/>
            <a:r>
              <a:rPr lang="it-IT" sz="2000" b="1" dirty="0"/>
              <a:t>Tenuta del Registro aziendale delle operazioni colturali e di magazzino</a:t>
            </a:r>
            <a:endParaRPr lang="it-IT" sz="2000" dirty="0"/>
          </a:p>
        </p:txBody>
      </p:sp>
    </p:spTree>
    <p:extLst>
      <p:ext uri="{BB962C8B-B14F-4D97-AF65-F5344CB8AC3E}">
        <p14:creationId xmlns:p14="http://schemas.microsoft.com/office/powerpoint/2010/main" val="386986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Rettangolo 5">
            <a:extLst>
              <a:ext uri="{FF2B5EF4-FFF2-40B4-BE49-F238E27FC236}">
                <a16:creationId xmlns:a16="http://schemas.microsoft.com/office/drawing/2014/main" id="{AB94F39C-0A42-4E01-9FBF-89EE09B95991}"/>
              </a:ext>
            </a:extLst>
          </p:cNvPr>
          <p:cNvSpPr/>
          <p:nvPr/>
        </p:nvSpPr>
        <p:spPr>
          <a:xfrm>
            <a:off x="539552" y="1339170"/>
            <a:ext cx="5904656" cy="400110"/>
          </a:xfrm>
          <a:prstGeom prst="rect">
            <a:avLst/>
          </a:prstGeom>
        </p:spPr>
        <p:txBody>
          <a:bodyPr wrap="square">
            <a:spAutoFit/>
          </a:bodyPr>
          <a:lstStyle/>
          <a:p>
            <a:r>
              <a:rPr lang="it-IT" sz="2000" b="1" dirty="0"/>
              <a:t>Sistema di Qualità Nazionale di Produzione Integrata</a:t>
            </a:r>
          </a:p>
        </p:txBody>
      </p:sp>
      <p:sp>
        <p:nvSpPr>
          <p:cNvPr id="7" name="Rettangolo 6">
            <a:extLst>
              <a:ext uri="{FF2B5EF4-FFF2-40B4-BE49-F238E27FC236}">
                <a16:creationId xmlns:a16="http://schemas.microsoft.com/office/drawing/2014/main" id="{57B1C44B-D369-42A5-A60F-0A684CC37BB8}"/>
              </a:ext>
            </a:extLst>
          </p:cNvPr>
          <p:cNvSpPr/>
          <p:nvPr/>
        </p:nvSpPr>
        <p:spPr>
          <a:xfrm>
            <a:off x="569679" y="1849316"/>
            <a:ext cx="4572000" cy="1477328"/>
          </a:xfrm>
          <a:prstGeom prst="rect">
            <a:avLst/>
          </a:prstGeom>
        </p:spPr>
        <p:txBody>
          <a:bodyPr>
            <a:spAutoFit/>
          </a:bodyPr>
          <a:lstStyle/>
          <a:p>
            <a:r>
              <a:rPr lang="it-IT" dirty="0"/>
              <a:t>La sottoscrizione della richiesta di accesso al sistema di controllo e certificazione del SQNPI </a:t>
            </a:r>
            <a:r>
              <a:rPr lang="it-IT" b="1" dirty="0">
                <a:solidFill>
                  <a:schemeClr val="accent6">
                    <a:lumMod val="50000"/>
                  </a:schemeClr>
                </a:solidFill>
              </a:rPr>
              <a:t>costituisce una presa d’atto dei contenuti dei Piani di Controllo regionali e l’accettazione dei controlli dell’ODC</a:t>
            </a:r>
            <a:endParaRPr lang="it-IT" dirty="0"/>
          </a:p>
        </p:txBody>
      </p:sp>
      <p:pic>
        <p:nvPicPr>
          <p:cNvPr id="8" name="Picture 2">
            <a:extLst>
              <a:ext uri="{FF2B5EF4-FFF2-40B4-BE49-F238E27FC236}">
                <a16:creationId xmlns:a16="http://schemas.microsoft.com/office/drawing/2014/main" id="{710435EF-A4E0-41D4-9B33-8DD694F29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487" y="1452013"/>
            <a:ext cx="1586921" cy="192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a:extLst>
              <a:ext uri="{FF2B5EF4-FFF2-40B4-BE49-F238E27FC236}">
                <a16:creationId xmlns:a16="http://schemas.microsoft.com/office/drawing/2014/main" id="{8D691074-B088-43D8-BC01-108588A3A5DE}"/>
              </a:ext>
            </a:extLst>
          </p:cNvPr>
          <p:cNvSpPr/>
          <p:nvPr/>
        </p:nvSpPr>
        <p:spPr>
          <a:xfrm>
            <a:off x="569679" y="3979936"/>
            <a:ext cx="6318448" cy="1323439"/>
          </a:xfrm>
          <a:prstGeom prst="rect">
            <a:avLst/>
          </a:prstGeom>
        </p:spPr>
        <p:txBody>
          <a:bodyPr wrap="square">
            <a:spAutoFit/>
          </a:bodyPr>
          <a:lstStyle/>
          <a:p>
            <a:r>
              <a:rPr lang="it-IT" sz="2000" b="1" dirty="0"/>
              <a:t>Equivalenza - </a:t>
            </a:r>
            <a:r>
              <a:rPr lang="it-IT" sz="2000" dirty="0"/>
              <a:t>DM 8 maggio 2014 n. 4890 art.11</a:t>
            </a:r>
          </a:p>
          <a:p>
            <a:r>
              <a:rPr lang="it-IT" sz="2000" dirty="0"/>
              <a:t>Viene stabilito il regime di equivalenza tra il SQNPI e i vigenti SQ regionali che applicano la produzione integrata definita nei disciplinari approvati</a:t>
            </a:r>
          </a:p>
        </p:txBody>
      </p:sp>
      <p:pic>
        <p:nvPicPr>
          <p:cNvPr id="12" name="Picture 4">
            <a:extLst>
              <a:ext uri="{FF2B5EF4-FFF2-40B4-BE49-F238E27FC236}">
                <a16:creationId xmlns:a16="http://schemas.microsoft.com/office/drawing/2014/main" id="{8D89ACDE-4351-4A53-A944-9128EEEB1E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0707" y="4219449"/>
            <a:ext cx="1069645" cy="107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76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CasellaDiTesto 2">
            <a:extLst>
              <a:ext uri="{FF2B5EF4-FFF2-40B4-BE49-F238E27FC236}">
                <a16:creationId xmlns:a16="http://schemas.microsoft.com/office/drawing/2014/main" id="{6BE30BE0-1531-4102-86E7-545FC9C96983}"/>
              </a:ext>
            </a:extLst>
          </p:cNvPr>
          <p:cNvSpPr txBox="1">
            <a:spLocks noChangeArrowheads="1"/>
          </p:cNvSpPr>
          <p:nvPr/>
        </p:nvSpPr>
        <p:spPr bwMode="auto">
          <a:xfrm>
            <a:off x="455612" y="1283691"/>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a:lstStyle>
          <a:p>
            <a:pPr algn="ctr"/>
            <a:r>
              <a:rPr lang="it-IT" altLang="it-IT" b="1" dirty="0">
                <a:solidFill>
                  <a:schemeClr val="tx2"/>
                </a:solidFill>
                <a:latin typeface="+mj-lt"/>
              </a:rPr>
              <a:t>Principi generali degli Accordi Agroambientali d’Area (AAA)</a:t>
            </a:r>
          </a:p>
        </p:txBody>
      </p:sp>
      <p:sp>
        <p:nvSpPr>
          <p:cNvPr id="7" name="Rettangolo 6">
            <a:extLst>
              <a:ext uri="{FF2B5EF4-FFF2-40B4-BE49-F238E27FC236}">
                <a16:creationId xmlns:a16="http://schemas.microsoft.com/office/drawing/2014/main" id="{909D89AA-0881-4266-A1DD-0A016568E876}"/>
              </a:ext>
            </a:extLst>
          </p:cNvPr>
          <p:cNvSpPr>
            <a:spLocks noChangeArrowheads="1"/>
          </p:cNvSpPr>
          <p:nvPr/>
        </p:nvSpPr>
        <p:spPr bwMode="auto">
          <a:xfrm>
            <a:off x="546367" y="4165795"/>
            <a:ext cx="82089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a:lstStyle>
          <a:p>
            <a:pPr algn="just"/>
            <a:r>
              <a:rPr lang="it-IT" altLang="it-IT" sz="2200" dirty="0">
                <a:solidFill>
                  <a:schemeClr val="tx1"/>
                </a:solidFill>
                <a:latin typeface="+mj-lt"/>
              </a:rPr>
              <a:t>L’accordo agroambientale d’area è inteso come l’insieme degli </a:t>
            </a:r>
            <a:r>
              <a:rPr lang="it-IT" altLang="it-IT" sz="2200" b="1" dirty="0">
                <a:solidFill>
                  <a:schemeClr val="accent6">
                    <a:lumMod val="50000"/>
                  </a:schemeClr>
                </a:solidFill>
                <a:latin typeface="+mj-lt"/>
              </a:rPr>
              <a:t>impegni sottoscritti</a:t>
            </a:r>
            <a:r>
              <a:rPr lang="it-IT" altLang="it-IT" sz="2200" b="1" dirty="0">
                <a:solidFill>
                  <a:schemeClr val="tx1"/>
                </a:solidFill>
                <a:latin typeface="+mj-lt"/>
              </a:rPr>
              <a:t> </a:t>
            </a:r>
            <a:r>
              <a:rPr lang="it-IT" altLang="it-IT" sz="2200" dirty="0">
                <a:solidFill>
                  <a:schemeClr val="tx1"/>
                </a:solidFill>
                <a:latin typeface="+mj-lt"/>
              </a:rPr>
              <a:t>dagli imprenditori agricoli di un particolare </a:t>
            </a:r>
            <a:r>
              <a:rPr lang="it-IT" altLang="it-IT" sz="2200" b="1" dirty="0">
                <a:solidFill>
                  <a:schemeClr val="accent6">
                    <a:lumMod val="50000"/>
                  </a:schemeClr>
                </a:solidFill>
                <a:latin typeface="+mj-lt"/>
              </a:rPr>
              <a:t>limitato territorio</a:t>
            </a:r>
            <a:r>
              <a:rPr lang="it-IT" altLang="it-IT" sz="2200" dirty="0">
                <a:solidFill>
                  <a:schemeClr val="accent6">
                    <a:lumMod val="50000"/>
                  </a:schemeClr>
                </a:solidFill>
                <a:latin typeface="+mj-lt"/>
              </a:rPr>
              <a:t> </a:t>
            </a:r>
            <a:r>
              <a:rPr lang="it-IT" altLang="it-IT" sz="2200" dirty="0">
                <a:solidFill>
                  <a:schemeClr val="tx1"/>
                </a:solidFill>
                <a:latin typeface="+mj-lt"/>
              </a:rPr>
              <a:t>a fronte di compensazioni previste dalle </a:t>
            </a:r>
            <a:r>
              <a:rPr lang="it-IT" altLang="it-IT" sz="2200" b="1" u="sng" dirty="0">
                <a:solidFill>
                  <a:srgbClr val="00B050"/>
                </a:solidFill>
                <a:latin typeface="+mj-lt"/>
              </a:rPr>
              <a:t>misure agroambientali del PSR</a:t>
            </a:r>
            <a:r>
              <a:rPr lang="it-IT" altLang="it-IT" sz="2200" b="1" dirty="0">
                <a:solidFill>
                  <a:srgbClr val="00B050"/>
                </a:solidFill>
                <a:latin typeface="+mj-lt"/>
              </a:rPr>
              <a:t>.</a:t>
            </a:r>
          </a:p>
        </p:txBody>
      </p:sp>
      <p:sp>
        <p:nvSpPr>
          <p:cNvPr id="8" name="Rettangolo 7">
            <a:extLst>
              <a:ext uri="{FF2B5EF4-FFF2-40B4-BE49-F238E27FC236}">
                <a16:creationId xmlns:a16="http://schemas.microsoft.com/office/drawing/2014/main" id="{802A4719-8A6F-4C80-94B2-F41DB6C0DBA7}"/>
              </a:ext>
            </a:extLst>
          </p:cNvPr>
          <p:cNvSpPr/>
          <p:nvPr/>
        </p:nvSpPr>
        <p:spPr>
          <a:xfrm>
            <a:off x="560466" y="1945136"/>
            <a:ext cx="8043402" cy="2123658"/>
          </a:xfrm>
          <a:prstGeom prst="rect">
            <a:avLst/>
          </a:prstGeom>
        </p:spPr>
        <p:txBody>
          <a:bodyPr wrap="square">
            <a:spAutoFit/>
          </a:bodyPr>
          <a:lstStyle/>
          <a:p>
            <a:pPr algn="just"/>
            <a:r>
              <a:rPr lang="it-IT" sz="2200" dirty="0"/>
              <a:t>Gli Accordi Agroambientali d’Area, </a:t>
            </a:r>
            <a:r>
              <a:rPr lang="it-IT" altLang="it-IT" sz="2200" dirty="0"/>
              <a:t>all’interno del PSR della Regione Marche,</a:t>
            </a:r>
            <a:r>
              <a:rPr lang="it-IT" sz="2200" dirty="0"/>
              <a:t> hanno lo scopo di coinvolgere ed aggregare intorno ad una specifica </a:t>
            </a:r>
            <a:r>
              <a:rPr lang="it-IT" sz="2200" b="1" dirty="0">
                <a:solidFill>
                  <a:schemeClr val="accent6">
                    <a:lumMod val="50000"/>
                  </a:schemeClr>
                </a:solidFill>
              </a:rPr>
              <a:t>problematica di carattere ambientale</a:t>
            </a:r>
            <a:r>
              <a:rPr lang="it-IT" sz="2200" dirty="0"/>
              <a:t>, un insieme di soggetti pubblici e privati nell’ambito di un progetto territoriale condiviso, in grado di attivare una serie di interventi volti ad affrontare tale criticità in maniera coordinata.</a:t>
            </a:r>
          </a:p>
        </p:txBody>
      </p:sp>
    </p:spTree>
    <p:extLst>
      <p:ext uri="{BB962C8B-B14F-4D97-AF65-F5344CB8AC3E}">
        <p14:creationId xmlns:p14="http://schemas.microsoft.com/office/powerpoint/2010/main" val="59788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CasellaDiTesto 2">
            <a:extLst>
              <a:ext uri="{FF2B5EF4-FFF2-40B4-BE49-F238E27FC236}">
                <a16:creationId xmlns:a16="http://schemas.microsoft.com/office/drawing/2014/main" id="{93D36F43-A81C-4236-A36D-7EC7ECEA0B68}"/>
              </a:ext>
            </a:extLst>
          </p:cNvPr>
          <p:cNvSpPr txBox="1"/>
          <p:nvPr/>
        </p:nvSpPr>
        <p:spPr>
          <a:xfrm>
            <a:off x="325624" y="2350880"/>
            <a:ext cx="8496944" cy="1800493"/>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it-IT" sz="2400" b="1" dirty="0">
                <a:solidFill>
                  <a:srgbClr val="008000"/>
                </a:solidFill>
                <a:latin typeface="Calibri" panose="020F0502020204030204" pitchFamily="34" charset="0"/>
                <a:cs typeface="Calibri" panose="020F0502020204030204" pitchFamily="34" charset="0"/>
              </a:rPr>
              <a:t>Panoramica dei numeri del biologico</a:t>
            </a:r>
          </a:p>
          <a:p>
            <a:pPr marL="342900" indent="-342900">
              <a:spcAft>
                <a:spcPts val="600"/>
              </a:spcAft>
              <a:buFont typeface="Wingdings" panose="05000000000000000000" pitchFamily="2" charset="2"/>
              <a:buChar char="ü"/>
            </a:pPr>
            <a:r>
              <a:rPr lang="it-IT" sz="2400" b="1" dirty="0">
                <a:solidFill>
                  <a:srgbClr val="008000"/>
                </a:solidFill>
                <a:latin typeface="Calibri" panose="020F0502020204030204" pitchFamily="34" charset="0"/>
                <a:cs typeface="Calibri" panose="020F0502020204030204" pitchFamily="34" charset="0"/>
              </a:rPr>
              <a:t>La Misura 11 Agricoltura biologica nel PSR Marche 2014-20</a:t>
            </a:r>
          </a:p>
          <a:p>
            <a:pPr marL="342900" indent="-342900">
              <a:spcAft>
                <a:spcPts val="600"/>
              </a:spcAft>
              <a:buFont typeface="Wingdings" panose="05000000000000000000" pitchFamily="2" charset="2"/>
              <a:buChar char="ü"/>
            </a:pPr>
            <a:r>
              <a:rPr lang="it-IT" sz="2400" b="1" dirty="0">
                <a:solidFill>
                  <a:srgbClr val="008000"/>
                </a:solidFill>
                <a:latin typeface="Calibri" panose="020F0502020204030204" pitchFamily="34" charset="0"/>
                <a:cs typeface="Calibri" panose="020F0502020204030204" pitchFamily="34" charset="0"/>
              </a:rPr>
              <a:t>La Misura 10.1.a Produzione integrata nel PSR Marche 2014-20</a:t>
            </a:r>
          </a:p>
          <a:p>
            <a:pPr marL="342900" indent="-342900">
              <a:spcAft>
                <a:spcPts val="600"/>
              </a:spcAft>
              <a:buFont typeface="Wingdings" panose="05000000000000000000" pitchFamily="2" charset="2"/>
              <a:buChar char="ü"/>
            </a:pPr>
            <a:r>
              <a:rPr lang="it-IT" sz="2400" b="1" dirty="0">
                <a:solidFill>
                  <a:srgbClr val="008000"/>
                </a:solidFill>
                <a:latin typeface="Calibri" panose="020F0502020204030204" pitchFamily="34" charset="0"/>
                <a:cs typeface="Calibri" panose="020F0502020204030204" pitchFamily="34" charset="0"/>
              </a:rPr>
              <a:t>Gli Accordi Agroambientali d’Area per la Tutela delle Acque</a:t>
            </a:r>
          </a:p>
        </p:txBody>
      </p:sp>
      <p:sp>
        <p:nvSpPr>
          <p:cNvPr id="4" name="CasellaDiTesto 3">
            <a:extLst>
              <a:ext uri="{FF2B5EF4-FFF2-40B4-BE49-F238E27FC236}">
                <a16:creationId xmlns:a16="http://schemas.microsoft.com/office/drawing/2014/main" id="{1FB56966-9260-465B-B246-BB1142B02793}"/>
              </a:ext>
            </a:extLst>
          </p:cNvPr>
          <p:cNvSpPr txBox="1"/>
          <p:nvPr/>
        </p:nvSpPr>
        <p:spPr>
          <a:xfrm>
            <a:off x="672127" y="1457565"/>
            <a:ext cx="2414315" cy="400110"/>
          </a:xfrm>
          <a:prstGeom prst="rect">
            <a:avLst/>
          </a:prstGeom>
          <a:noFill/>
        </p:spPr>
        <p:txBody>
          <a:bodyPr wrap="none" rtlCol="0">
            <a:spAutoFit/>
          </a:bodyPr>
          <a:lstStyle/>
          <a:p>
            <a:r>
              <a:rPr lang="it-IT" sz="2000" i="1" dirty="0">
                <a:solidFill>
                  <a:srgbClr val="00B0F0"/>
                </a:solidFill>
                <a:cs typeface="Aharoni" panose="02010803020104030203" pitchFamily="2" charset="-79"/>
              </a:rPr>
              <a:t>Gli argomenti trattati</a:t>
            </a:r>
          </a:p>
        </p:txBody>
      </p:sp>
    </p:spTree>
    <p:extLst>
      <p:ext uri="{BB962C8B-B14F-4D97-AF65-F5344CB8AC3E}">
        <p14:creationId xmlns:p14="http://schemas.microsoft.com/office/powerpoint/2010/main" val="233079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CasellaDiTesto 5">
            <a:extLst>
              <a:ext uri="{FF2B5EF4-FFF2-40B4-BE49-F238E27FC236}">
                <a16:creationId xmlns:a16="http://schemas.microsoft.com/office/drawing/2014/main" id="{E6CC7C1E-E198-45CB-A552-A14AAEC60085}"/>
              </a:ext>
            </a:extLst>
          </p:cNvPr>
          <p:cNvSpPr txBox="1"/>
          <p:nvPr/>
        </p:nvSpPr>
        <p:spPr>
          <a:xfrm>
            <a:off x="1598474" y="1187836"/>
            <a:ext cx="5633722" cy="461665"/>
          </a:xfrm>
          <a:prstGeom prst="rect">
            <a:avLst/>
          </a:prstGeom>
          <a:noFill/>
        </p:spPr>
        <p:txBody>
          <a:bodyPr wrap="none" rtlCol="0">
            <a:spAutoFit/>
          </a:bodyPr>
          <a:lstStyle/>
          <a:p>
            <a:r>
              <a:rPr lang="it-IT" sz="2400" b="1" dirty="0">
                <a:solidFill>
                  <a:schemeClr val="tx2"/>
                </a:solidFill>
              </a:rPr>
              <a:t>Elementi base per la formazione di un AAA</a:t>
            </a:r>
          </a:p>
        </p:txBody>
      </p:sp>
      <p:graphicFrame>
        <p:nvGraphicFramePr>
          <p:cNvPr id="7" name="Diagramma 6">
            <a:extLst>
              <a:ext uri="{FF2B5EF4-FFF2-40B4-BE49-F238E27FC236}">
                <a16:creationId xmlns:a16="http://schemas.microsoft.com/office/drawing/2014/main" id="{A92D668D-5BDC-4426-B999-288827C32E38}"/>
              </a:ext>
            </a:extLst>
          </p:cNvPr>
          <p:cNvGraphicFramePr/>
          <p:nvPr>
            <p:extLst>
              <p:ext uri="{D42A27DB-BD31-4B8C-83A1-F6EECF244321}">
                <p14:modId xmlns:p14="http://schemas.microsoft.com/office/powerpoint/2010/main" val="1965214525"/>
              </p:ext>
            </p:extLst>
          </p:nvPr>
        </p:nvGraphicFramePr>
        <p:xfrm>
          <a:off x="450564" y="1675149"/>
          <a:ext cx="8237016" cy="15352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ttangolo 7">
            <a:extLst>
              <a:ext uri="{FF2B5EF4-FFF2-40B4-BE49-F238E27FC236}">
                <a16:creationId xmlns:a16="http://schemas.microsoft.com/office/drawing/2014/main" id="{12912DB0-37C5-4984-901B-A99F23992762}"/>
              </a:ext>
            </a:extLst>
          </p:cNvPr>
          <p:cNvSpPr>
            <a:spLocks noChangeArrowheads="1"/>
          </p:cNvSpPr>
          <p:nvPr/>
        </p:nvSpPr>
        <p:spPr bwMode="auto">
          <a:xfrm>
            <a:off x="432291" y="3231266"/>
            <a:ext cx="8237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a:lstStyle>
          <a:p>
            <a:pPr algn="just"/>
            <a:r>
              <a:rPr lang="it-IT" altLang="it-IT" sz="2000" dirty="0">
                <a:solidFill>
                  <a:schemeClr val="tx1"/>
                </a:solidFill>
                <a:latin typeface="+mn-lt"/>
              </a:rPr>
              <a:t>Il </a:t>
            </a:r>
            <a:r>
              <a:rPr lang="it-IT" altLang="it-IT" sz="2000" b="1" u="sng" dirty="0">
                <a:solidFill>
                  <a:schemeClr val="accent6">
                    <a:lumMod val="50000"/>
                  </a:schemeClr>
                </a:solidFill>
                <a:latin typeface="+mn-lt"/>
              </a:rPr>
              <a:t>Soggetto promotore </a:t>
            </a:r>
            <a:r>
              <a:rPr lang="it-IT" altLang="it-IT" sz="2000" dirty="0">
                <a:solidFill>
                  <a:schemeClr val="tx1"/>
                </a:solidFill>
                <a:latin typeface="+mn-lt"/>
              </a:rPr>
              <a:t>è portatore di interessi per conto di tutti gli operatori che aderiscono al progetto d’area - supportato dai </a:t>
            </a:r>
            <a:r>
              <a:rPr lang="it-IT" altLang="it-IT" sz="2000" b="1" i="1" dirty="0">
                <a:solidFill>
                  <a:srgbClr val="4A8500"/>
                </a:solidFill>
                <a:latin typeface="+mn-lt"/>
              </a:rPr>
              <a:t>FACILITATORI degli AAA</a:t>
            </a:r>
          </a:p>
        </p:txBody>
      </p:sp>
      <p:sp>
        <p:nvSpPr>
          <p:cNvPr id="3" name="Rettangolo 2">
            <a:extLst>
              <a:ext uri="{FF2B5EF4-FFF2-40B4-BE49-F238E27FC236}">
                <a16:creationId xmlns:a16="http://schemas.microsoft.com/office/drawing/2014/main" id="{CAE82621-0D4C-4CF3-B656-2E5C2F04BD43}"/>
              </a:ext>
            </a:extLst>
          </p:cNvPr>
          <p:cNvSpPr/>
          <p:nvPr/>
        </p:nvSpPr>
        <p:spPr>
          <a:xfrm>
            <a:off x="435344" y="4084120"/>
            <a:ext cx="8237016" cy="707886"/>
          </a:xfrm>
          <a:prstGeom prst="rect">
            <a:avLst/>
          </a:prstGeom>
        </p:spPr>
        <p:txBody>
          <a:bodyPr wrap="square">
            <a:spAutoFit/>
          </a:bodyPr>
          <a:lstStyle/>
          <a:p>
            <a:pPr algn="just"/>
            <a:r>
              <a:rPr lang="it-IT" altLang="it-IT" sz="2000" dirty="0"/>
              <a:t>Il </a:t>
            </a:r>
            <a:r>
              <a:rPr lang="it-IT" altLang="it-IT" sz="2000" b="1" u="sng" dirty="0">
                <a:solidFill>
                  <a:schemeClr val="accent6">
                    <a:lumMod val="50000"/>
                  </a:schemeClr>
                </a:solidFill>
              </a:rPr>
              <a:t>progetto d’area </a:t>
            </a:r>
            <a:r>
              <a:rPr lang="it-IT" altLang="it-IT" sz="2000" dirty="0"/>
              <a:t>prevede una serie di azioni collettive, finalizzate ad un obiettivo agro ambientale</a:t>
            </a:r>
          </a:p>
        </p:txBody>
      </p:sp>
      <p:sp>
        <p:nvSpPr>
          <p:cNvPr id="11" name="Rettangolo 10">
            <a:extLst>
              <a:ext uri="{FF2B5EF4-FFF2-40B4-BE49-F238E27FC236}">
                <a16:creationId xmlns:a16="http://schemas.microsoft.com/office/drawing/2014/main" id="{0A7DD383-B258-4BD0-BC0E-A02ECB08AED9}"/>
              </a:ext>
            </a:extLst>
          </p:cNvPr>
          <p:cNvSpPr/>
          <p:nvPr/>
        </p:nvSpPr>
        <p:spPr>
          <a:xfrm>
            <a:off x="529978" y="4913439"/>
            <a:ext cx="8041642" cy="769441"/>
          </a:xfrm>
          <a:prstGeom prst="rect">
            <a:avLst/>
          </a:prstGeom>
          <a:ln>
            <a:solidFill>
              <a:schemeClr val="accent1">
                <a:lumMod val="40000"/>
                <a:lumOff val="60000"/>
              </a:schemeClr>
            </a:solidFill>
          </a:ln>
          <a:effectLst>
            <a:glow rad="101600">
              <a:schemeClr val="accent1">
                <a:satMod val="175000"/>
                <a:alpha val="40000"/>
              </a:schemeClr>
            </a:glow>
          </a:effectLst>
        </p:spPr>
        <p:txBody>
          <a:bodyPr wrap="square">
            <a:spAutoFit/>
          </a:bodyPr>
          <a:lstStyle/>
          <a:p>
            <a:pPr algn="ctr">
              <a:defRPr/>
            </a:pPr>
            <a:r>
              <a:rPr lang="it-IT" sz="2200" b="1" dirty="0">
                <a:solidFill>
                  <a:schemeClr val="tx2"/>
                </a:solidFill>
              </a:rPr>
              <a:t>Il contratto definisce gli obblighi delle parti e sostiene il percorso di Accordo fino alla scadenza prefissata. </a:t>
            </a:r>
          </a:p>
        </p:txBody>
      </p:sp>
    </p:spTree>
    <p:extLst>
      <p:ext uri="{BB962C8B-B14F-4D97-AF65-F5344CB8AC3E}">
        <p14:creationId xmlns:p14="http://schemas.microsoft.com/office/powerpoint/2010/main" val="531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1" name="Rettangolo 10">
            <a:extLst>
              <a:ext uri="{FF2B5EF4-FFF2-40B4-BE49-F238E27FC236}">
                <a16:creationId xmlns:a16="http://schemas.microsoft.com/office/drawing/2014/main" id="{58B6F96A-9074-488B-8498-B280059C2171}"/>
              </a:ext>
            </a:extLst>
          </p:cNvPr>
          <p:cNvSpPr>
            <a:spLocks noChangeArrowheads="1"/>
          </p:cNvSpPr>
          <p:nvPr/>
        </p:nvSpPr>
        <p:spPr bwMode="auto">
          <a:xfrm>
            <a:off x="327828" y="1228690"/>
            <a:ext cx="8393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2000" b="1" dirty="0">
                <a:solidFill>
                  <a:schemeClr val="accent1">
                    <a:lumMod val="75000"/>
                  </a:schemeClr>
                </a:solidFill>
              </a:rPr>
              <a:t>Azioni che concorrono alla realizzazione dell’Accordo d’Area – Tutela Acque</a:t>
            </a:r>
          </a:p>
        </p:txBody>
      </p:sp>
      <p:sp>
        <p:nvSpPr>
          <p:cNvPr id="12" name="Rettangolo 3">
            <a:extLst>
              <a:ext uri="{FF2B5EF4-FFF2-40B4-BE49-F238E27FC236}">
                <a16:creationId xmlns:a16="http://schemas.microsoft.com/office/drawing/2014/main" id="{E72C83D3-3B3D-4EEB-8CA5-B1D1BFC5C1F8}"/>
              </a:ext>
            </a:extLst>
          </p:cNvPr>
          <p:cNvSpPr>
            <a:spLocks noChangeArrowheads="1"/>
          </p:cNvSpPr>
          <p:nvPr/>
        </p:nvSpPr>
        <p:spPr bwMode="auto">
          <a:xfrm>
            <a:off x="327828" y="1778327"/>
            <a:ext cx="8393112"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pPr>
            <a:r>
              <a:rPr lang="it-IT" altLang="it-IT" dirty="0">
                <a:solidFill>
                  <a:schemeClr val="tx1"/>
                </a:solidFill>
              </a:rPr>
              <a:t>Misura 1.1 A 	Formazione 	</a:t>
            </a:r>
          </a:p>
          <a:p>
            <a:pPr algn="just">
              <a:spcBef>
                <a:spcPts val="600"/>
              </a:spcBef>
            </a:pPr>
            <a:r>
              <a:rPr lang="it-IT" altLang="it-IT" dirty="0">
                <a:solidFill>
                  <a:schemeClr val="tx1"/>
                </a:solidFill>
              </a:rPr>
              <a:t>Misura 1.2 B  	Azioni informative e dimostrative su tematiche ambientali</a:t>
            </a:r>
          </a:p>
          <a:p>
            <a:pPr algn="just">
              <a:spcBef>
                <a:spcPts val="600"/>
              </a:spcBef>
            </a:pPr>
            <a:r>
              <a:rPr lang="it-IT" altLang="it-IT" b="1" dirty="0"/>
              <a:t>Misura 10.1 A1  	Produzione integrata </a:t>
            </a:r>
            <a:r>
              <a:rPr lang="it-IT" altLang="it-IT" dirty="0">
                <a:solidFill>
                  <a:schemeClr val="tx1"/>
                </a:solidFill>
              </a:rPr>
              <a:t>	</a:t>
            </a:r>
          </a:p>
          <a:p>
            <a:pPr algn="just">
              <a:spcBef>
                <a:spcPts val="600"/>
              </a:spcBef>
            </a:pPr>
            <a:r>
              <a:rPr lang="it-IT" altLang="it-IT" b="1" dirty="0">
                <a:solidFill>
                  <a:schemeClr val="tx1"/>
                </a:solidFill>
              </a:rPr>
              <a:t>Misura 10.1 A2  	Produzione integrata avanzata </a:t>
            </a:r>
            <a:r>
              <a:rPr lang="it-IT" altLang="it-IT" dirty="0">
                <a:solidFill>
                  <a:schemeClr val="tx1"/>
                </a:solidFill>
              </a:rPr>
              <a:t>	</a:t>
            </a:r>
          </a:p>
          <a:p>
            <a:pPr algn="just">
              <a:spcBef>
                <a:spcPts val="600"/>
              </a:spcBef>
            </a:pPr>
            <a:r>
              <a:rPr lang="it-IT" altLang="it-IT" b="1" dirty="0">
                <a:solidFill>
                  <a:schemeClr val="tx1"/>
                </a:solidFill>
              </a:rPr>
              <a:t>Misura 11.1 	Pagamenti per la conversione a metodi di produzione 			biologica </a:t>
            </a:r>
          </a:p>
          <a:p>
            <a:pPr algn="just">
              <a:spcBef>
                <a:spcPts val="600"/>
              </a:spcBef>
            </a:pPr>
            <a:r>
              <a:rPr lang="it-IT" altLang="it-IT" b="1" dirty="0">
                <a:solidFill>
                  <a:schemeClr val="tx1"/>
                </a:solidFill>
              </a:rPr>
              <a:t>Misura 11.2 	Pagamenti per il mantenimento di metodi di produzione 			biologica</a:t>
            </a:r>
          </a:p>
          <a:p>
            <a:pPr algn="just">
              <a:spcBef>
                <a:spcPts val="600"/>
              </a:spcBef>
            </a:pPr>
            <a:r>
              <a:rPr lang="it-IT" altLang="it-IT" dirty="0">
                <a:solidFill>
                  <a:schemeClr val="tx1"/>
                </a:solidFill>
              </a:rPr>
              <a:t>Misura 16.2 	Sostegno a progetti pilota, e per lo sviluppo di nuovi prodotti, 		pratiche, processi e tecnologie 	</a:t>
            </a:r>
          </a:p>
          <a:p>
            <a:pPr algn="just">
              <a:spcBef>
                <a:spcPts val="600"/>
              </a:spcBef>
            </a:pPr>
            <a:r>
              <a:rPr lang="it-IT" altLang="it-IT" dirty="0">
                <a:solidFill>
                  <a:schemeClr val="tx1"/>
                </a:solidFill>
              </a:rPr>
              <a:t>Misura 16.5 	Sostegno per azioni collettive per la mitigazione e adattamento al 		cambiamento climatico e per il miglioramento ambiente 	</a:t>
            </a:r>
          </a:p>
        </p:txBody>
      </p:sp>
    </p:spTree>
    <p:extLst>
      <p:ext uri="{BB962C8B-B14F-4D97-AF65-F5344CB8AC3E}">
        <p14:creationId xmlns:p14="http://schemas.microsoft.com/office/powerpoint/2010/main" val="3656234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12" name="CasellaDiTesto 11">
            <a:extLst>
              <a:ext uri="{FF2B5EF4-FFF2-40B4-BE49-F238E27FC236}">
                <a16:creationId xmlns:a16="http://schemas.microsoft.com/office/drawing/2014/main" id="{8568230B-C2DD-4654-8FF9-0E22EC6D39D2}"/>
              </a:ext>
            </a:extLst>
          </p:cNvPr>
          <p:cNvSpPr txBox="1"/>
          <p:nvPr/>
        </p:nvSpPr>
        <p:spPr>
          <a:xfrm>
            <a:off x="597193" y="1067703"/>
            <a:ext cx="7949612" cy="461665"/>
          </a:xfrm>
          <a:prstGeom prst="rect">
            <a:avLst/>
          </a:prstGeom>
          <a:noFill/>
        </p:spPr>
        <p:txBody>
          <a:bodyPr wrap="none" rtlCol="0">
            <a:spAutoFit/>
          </a:bodyPr>
          <a:lstStyle/>
          <a:p>
            <a:r>
              <a:rPr lang="it-IT" sz="2400" b="1" dirty="0">
                <a:solidFill>
                  <a:schemeClr val="accent1">
                    <a:lumMod val="75000"/>
                  </a:schemeClr>
                </a:solidFill>
              </a:rPr>
              <a:t>Gli Accordi per la Tutela della Acque approvati PSR 2014-2020</a:t>
            </a:r>
          </a:p>
        </p:txBody>
      </p:sp>
      <p:sp>
        <p:nvSpPr>
          <p:cNvPr id="13" name="Rettangolo 12">
            <a:extLst>
              <a:ext uri="{FF2B5EF4-FFF2-40B4-BE49-F238E27FC236}">
                <a16:creationId xmlns:a16="http://schemas.microsoft.com/office/drawing/2014/main" id="{EC2949CD-CDBF-4B6C-ACE7-1325857DF17A}"/>
              </a:ext>
            </a:extLst>
          </p:cNvPr>
          <p:cNvSpPr/>
          <p:nvPr/>
        </p:nvSpPr>
        <p:spPr>
          <a:xfrm>
            <a:off x="467544" y="1819986"/>
            <a:ext cx="7776864" cy="1938992"/>
          </a:xfrm>
          <a:prstGeom prst="rect">
            <a:avLst/>
          </a:prstGeom>
        </p:spPr>
        <p:txBody>
          <a:bodyPr wrap="square">
            <a:spAutoFit/>
          </a:bodyPr>
          <a:lstStyle/>
          <a:p>
            <a:pPr marL="449263" indent="-449263">
              <a:tabLst>
                <a:tab pos="449263" algn="l"/>
              </a:tabLst>
            </a:pPr>
            <a:r>
              <a:rPr lang="it-IT" sz="2000" dirty="0"/>
              <a:t>1 - 	Comune di Altidona </a:t>
            </a:r>
          </a:p>
          <a:p>
            <a:pPr marL="449263" indent="-449263">
              <a:tabLst>
                <a:tab pos="449263" algn="l"/>
              </a:tabLst>
            </a:pPr>
            <a:r>
              <a:rPr lang="it-IT" sz="2000" b="1" dirty="0">
                <a:solidFill>
                  <a:schemeClr val="accent6">
                    <a:lumMod val="50000"/>
                  </a:schemeClr>
                </a:solidFill>
              </a:rPr>
              <a:t>	AAA della media e bassa </a:t>
            </a:r>
            <a:r>
              <a:rPr lang="it-IT" sz="2000" b="1" dirty="0" err="1">
                <a:solidFill>
                  <a:schemeClr val="accent6">
                    <a:lumMod val="50000"/>
                  </a:schemeClr>
                </a:solidFill>
              </a:rPr>
              <a:t>Valdaso</a:t>
            </a:r>
            <a:endParaRPr lang="it-IT" sz="2000" dirty="0"/>
          </a:p>
          <a:p>
            <a:pPr marL="449263" indent="-449263">
              <a:tabLst>
                <a:tab pos="449263" algn="l"/>
              </a:tabLst>
            </a:pPr>
            <a:r>
              <a:rPr lang="it-IT" sz="2000" dirty="0"/>
              <a:t>2 - 	Coop. Vinea </a:t>
            </a:r>
          </a:p>
          <a:p>
            <a:pPr marL="449263" indent="-449263">
              <a:tabLst>
                <a:tab pos="449263" algn="l"/>
              </a:tabLst>
            </a:pPr>
            <a:r>
              <a:rPr lang="it-IT" sz="2000" b="1" dirty="0">
                <a:solidFill>
                  <a:schemeClr val="accent6">
                    <a:lumMod val="50000"/>
                  </a:schemeClr>
                </a:solidFill>
              </a:rPr>
              <a:t>	AAA Piceno</a:t>
            </a:r>
            <a:endParaRPr lang="it-IT" sz="2000" dirty="0"/>
          </a:p>
          <a:p>
            <a:pPr marL="449263" indent="-449263">
              <a:tabLst>
                <a:tab pos="449263" algn="l"/>
              </a:tabLst>
            </a:pPr>
            <a:r>
              <a:rPr lang="it-IT" sz="2000" dirty="0"/>
              <a:t>3 - 	Associazione di produttori agricoli della Valle del Foglia </a:t>
            </a:r>
          </a:p>
          <a:p>
            <a:pPr marL="449263" indent="-449263">
              <a:tabLst>
                <a:tab pos="449263" algn="l"/>
              </a:tabLst>
            </a:pPr>
            <a:r>
              <a:rPr lang="it-IT" sz="2000" b="1" dirty="0">
                <a:solidFill>
                  <a:schemeClr val="accent6">
                    <a:lumMod val="50000"/>
                  </a:schemeClr>
                </a:solidFill>
              </a:rPr>
              <a:t>	AAA Valle del Foglia</a:t>
            </a:r>
            <a:endParaRPr lang="it-IT" sz="2000" dirty="0"/>
          </a:p>
        </p:txBody>
      </p:sp>
      <p:sp>
        <p:nvSpPr>
          <p:cNvPr id="14" name="CasellaDiTesto 13">
            <a:extLst>
              <a:ext uri="{FF2B5EF4-FFF2-40B4-BE49-F238E27FC236}">
                <a16:creationId xmlns:a16="http://schemas.microsoft.com/office/drawing/2014/main" id="{7FF08B75-1276-4615-8F41-A24164BE98B3}"/>
              </a:ext>
            </a:extLst>
          </p:cNvPr>
          <p:cNvSpPr txBox="1"/>
          <p:nvPr/>
        </p:nvSpPr>
        <p:spPr>
          <a:xfrm>
            <a:off x="467544" y="1556792"/>
            <a:ext cx="2068195" cy="369332"/>
          </a:xfrm>
          <a:prstGeom prst="rect">
            <a:avLst/>
          </a:prstGeom>
          <a:noFill/>
        </p:spPr>
        <p:txBody>
          <a:bodyPr wrap="none" rtlCol="0">
            <a:spAutoFit/>
          </a:bodyPr>
          <a:lstStyle/>
          <a:p>
            <a:r>
              <a:rPr lang="it-IT" b="1" dirty="0"/>
              <a:t>Primo Bando - 2016</a:t>
            </a:r>
          </a:p>
        </p:txBody>
      </p:sp>
      <p:sp>
        <p:nvSpPr>
          <p:cNvPr id="15" name="CasellaDiTesto 14">
            <a:extLst>
              <a:ext uri="{FF2B5EF4-FFF2-40B4-BE49-F238E27FC236}">
                <a16:creationId xmlns:a16="http://schemas.microsoft.com/office/drawing/2014/main" id="{17812CE6-324C-4DD2-8CFF-57B5DB09EA9B}"/>
              </a:ext>
            </a:extLst>
          </p:cNvPr>
          <p:cNvSpPr txBox="1"/>
          <p:nvPr/>
        </p:nvSpPr>
        <p:spPr>
          <a:xfrm>
            <a:off x="431546" y="3758978"/>
            <a:ext cx="2309094" cy="369332"/>
          </a:xfrm>
          <a:prstGeom prst="rect">
            <a:avLst/>
          </a:prstGeom>
          <a:noFill/>
        </p:spPr>
        <p:txBody>
          <a:bodyPr wrap="none" rtlCol="0">
            <a:spAutoFit/>
          </a:bodyPr>
          <a:lstStyle/>
          <a:p>
            <a:r>
              <a:rPr lang="it-IT" b="1" dirty="0"/>
              <a:t>Secondo Bando - 2017</a:t>
            </a:r>
          </a:p>
        </p:txBody>
      </p:sp>
      <p:sp>
        <p:nvSpPr>
          <p:cNvPr id="16" name="Rettangolo 15">
            <a:extLst>
              <a:ext uri="{FF2B5EF4-FFF2-40B4-BE49-F238E27FC236}">
                <a16:creationId xmlns:a16="http://schemas.microsoft.com/office/drawing/2014/main" id="{837B54D8-7035-4F9B-B34F-7EF3AB375DD6}"/>
              </a:ext>
            </a:extLst>
          </p:cNvPr>
          <p:cNvSpPr/>
          <p:nvPr/>
        </p:nvSpPr>
        <p:spPr>
          <a:xfrm>
            <a:off x="471762" y="4005064"/>
            <a:ext cx="7776864" cy="1938992"/>
          </a:xfrm>
          <a:prstGeom prst="rect">
            <a:avLst/>
          </a:prstGeom>
        </p:spPr>
        <p:txBody>
          <a:bodyPr wrap="square">
            <a:spAutoFit/>
          </a:bodyPr>
          <a:lstStyle/>
          <a:p>
            <a:pPr marL="449263" indent="-449263">
              <a:tabLst>
                <a:tab pos="449263" algn="l"/>
              </a:tabLst>
            </a:pPr>
            <a:r>
              <a:rPr lang="it-IT" sz="2000" dirty="0"/>
              <a:t>1 - 	Unione Montana Alta Valle del Metauro</a:t>
            </a:r>
          </a:p>
          <a:p>
            <a:pPr marL="449263" indent="-449263">
              <a:tabLst>
                <a:tab pos="449263" algn="l"/>
              </a:tabLst>
            </a:pPr>
            <a:r>
              <a:rPr lang="it-IT" sz="2000" b="1" dirty="0">
                <a:solidFill>
                  <a:schemeClr val="accent6">
                    <a:lumMod val="50000"/>
                  </a:schemeClr>
                </a:solidFill>
              </a:rPr>
              <a:t>	AAA Montefeltro e Metauro</a:t>
            </a:r>
            <a:endParaRPr lang="it-IT" sz="2000" dirty="0"/>
          </a:p>
          <a:p>
            <a:pPr marL="449263" indent="-449263">
              <a:tabLst>
                <a:tab pos="449263" algn="l"/>
              </a:tabLst>
            </a:pPr>
            <a:r>
              <a:rPr lang="it-IT" sz="2000" dirty="0"/>
              <a:t>2 - 	Unione dei Comuni della Media Vallesina</a:t>
            </a:r>
          </a:p>
          <a:p>
            <a:pPr marL="449263" indent="-449263">
              <a:tabLst>
                <a:tab pos="449263" algn="l"/>
              </a:tabLst>
            </a:pPr>
            <a:r>
              <a:rPr lang="it-IT" sz="2000" b="1" dirty="0">
                <a:solidFill>
                  <a:schemeClr val="accent6">
                    <a:lumMod val="50000"/>
                  </a:schemeClr>
                </a:solidFill>
              </a:rPr>
              <a:t>	AAA Misa Esino</a:t>
            </a:r>
            <a:endParaRPr lang="it-IT" sz="2000" dirty="0"/>
          </a:p>
          <a:p>
            <a:pPr marL="449263" indent="-449263">
              <a:tabLst>
                <a:tab pos="449263" algn="l"/>
              </a:tabLst>
            </a:pPr>
            <a:r>
              <a:rPr lang="it-IT" sz="2000" dirty="0"/>
              <a:t>3 - 	Parco del </a:t>
            </a:r>
            <a:r>
              <a:rPr lang="it-IT" sz="2000" dirty="0" err="1"/>
              <a:t>Conero</a:t>
            </a:r>
            <a:endParaRPr lang="it-IT" sz="2000" dirty="0"/>
          </a:p>
          <a:p>
            <a:pPr marL="449263" indent="-449263">
              <a:tabLst>
                <a:tab pos="449263" algn="l"/>
              </a:tabLst>
            </a:pPr>
            <a:r>
              <a:rPr lang="it-IT" sz="2000" b="1" dirty="0">
                <a:solidFill>
                  <a:schemeClr val="accent6">
                    <a:lumMod val="50000"/>
                  </a:schemeClr>
                </a:solidFill>
              </a:rPr>
              <a:t>	AAA </a:t>
            </a:r>
            <a:r>
              <a:rPr lang="it-IT" sz="2000" b="1" dirty="0" err="1">
                <a:solidFill>
                  <a:schemeClr val="accent6">
                    <a:lumMod val="50000"/>
                  </a:schemeClr>
                </a:solidFill>
              </a:rPr>
              <a:t>Conero</a:t>
            </a:r>
            <a:endParaRPr lang="it-IT" sz="2000" dirty="0"/>
          </a:p>
        </p:txBody>
      </p:sp>
    </p:spTree>
    <p:extLst>
      <p:ext uri="{BB962C8B-B14F-4D97-AF65-F5344CB8AC3E}">
        <p14:creationId xmlns:p14="http://schemas.microsoft.com/office/powerpoint/2010/main" val="2560048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Rettangolo 5">
            <a:extLst>
              <a:ext uri="{FF2B5EF4-FFF2-40B4-BE49-F238E27FC236}">
                <a16:creationId xmlns:a16="http://schemas.microsoft.com/office/drawing/2014/main" id="{5578074C-657B-4996-A648-7B5A03482FC6}"/>
              </a:ext>
            </a:extLst>
          </p:cNvPr>
          <p:cNvSpPr/>
          <p:nvPr/>
        </p:nvSpPr>
        <p:spPr>
          <a:xfrm>
            <a:off x="388604" y="1081300"/>
            <a:ext cx="3682675" cy="400110"/>
          </a:xfrm>
          <a:prstGeom prst="rect">
            <a:avLst/>
          </a:prstGeom>
        </p:spPr>
        <p:txBody>
          <a:bodyPr wrap="none">
            <a:spAutoFit/>
          </a:bodyPr>
          <a:lstStyle/>
          <a:p>
            <a:r>
              <a:rPr lang="it-IT" sz="2000" b="1" dirty="0">
                <a:solidFill>
                  <a:schemeClr val="tx2"/>
                </a:solidFill>
              </a:rPr>
              <a:t>AAA della media e bassa </a:t>
            </a:r>
            <a:r>
              <a:rPr lang="it-IT" sz="2000" b="1" dirty="0" err="1">
                <a:solidFill>
                  <a:schemeClr val="tx2"/>
                </a:solidFill>
              </a:rPr>
              <a:t>Valdaso</a:t>
            </a:r>
            <a:endParaRPr lang="it-IT" sz="2000" b="1" dirty="0">
              <a:solidFill>
                <a:schemeClr val="tx2"/>
              </a:solidFill>
            </a:endParaRPr>
          </a:p>
        </p:txBody>
      </p:sp>
      <p:sp>
        <p:nvSpPr>
          <p:cNvPr id="7" name="Rettangolo 6">
            <a:extLst>
              <a:ext uri="{FF2B5EF4-FFF2-40B4-BE49-F238E27FC236}">
                <a16:creationId xmlns:a16="http://schemas.microsoft.com/office/drawing/2014/main" id="{070A7531-F97B-402A-8C9E-1BC1069DC511}"/>
              </a:ext>
            </a:extLst>
          </p:cNvPr>
          <p:cNvSpPr/>
          <p:nvPr/>
        </p:nvSpPr>
        <p:spPr>
          <a:xfrm>
            <a:off x="400684" y="1409402"/>
            <a:ext cx="8208912" cy="646331"/>
          </a:xfrm>
          <a:prstGeom prst="rect">
            <a:avLst/>
          </a:prstGeom>
        </p:spPr>
        <p:txBody>
          <a:bodyPr wrap="square">
            <a:spAutoFit/>
          </a:bodyPr>
          <a:lstStyle/>
          <a:p>
            <a:r>
              <a:rPr lang="it-IT" b="1" dirty="0">
                <a:solidFill>
                  <a:schemeClr val="tx2"/>
                </a:solidFill>
              </a:rPr>
              <a:t>Soggetto Promotore</a:t>
            </a:r>
            <a:r>
              <a:rPr lang="it-IT" dirty="0">
                <a:solidFill>
                  <a:schemeClr val="tx2"/>
                </a:solidFill>
              </a:rPr>
              <a:t>: Comune di Altidona</a:t>
            </a:r>
          </a:p>
          <a:p>
            <a:r>
              <a:rPr lang="it-IT" b="1" dirty="0">
                <a:solidFill>
                  <a:schemeClr val="tx2"/>
                </a:solidFill>
              </a:rPr>
              <a:t>Aziende Partecipanti n. 104</a:t>
            </a:r>
            <a:r>
              <a:rPr lang="it-IT" dirty="0">
                <a:solidFill>
                  <a:schemeClr val="tx2"/>
                </a:solidFill>
              </a:rPr>
              <a:t>: 27 Agricoltura biologica e 77 Produzione integrata  </a:t>
            </a:r>
          </a:p>
        </p:txBody>
      </p:sp>
      <p:sp>
        <p:nvSpPr>
          <p:cNvPr id="8" name="Rettangolo 7">
            <a:extLst>
              <a:ext uri="{FF2B5EF4-FFF2-40B4-BE49-F238E27FC236}">
                <a16:creationId xmlns:a16="http://schemas.microsoft.com/office/drawing/2014/main" id="{B5FFE603-24E8-41B2-95FC-70D7ABFE4C39}"/>
              </a:ext>
            </a:extLst>
          </p:cNvPr>
          <p:cNvSpPr/>
          <p:nvPr/>
        </p:nvSpPr>
        <p:spPr>
          <a:xfrm>
            <a:off x="316596" y="2131024"/>
            <a:ext cx="8280920" cy="2308324"/>
          </a:xfrm>
          <a:prstGeom prst="rect">
            <a:avLst/>
          </a:prstGeom>
        </p:spPr>
        <p:txBody>
          <a:bodyPr wrap="square">
            <a:spAutoFit/>
          </a:bodyPr>
          <a:lstStyle/>
          <a:p>
            <a:pPr algn="just"/>
            <a:r>
              <a:rPr lang="it-IT" dirty="0"/>
              <a:t>Nella realtà produttiva agricola della Val d’Aso già nella precedente programmazione PSR 2007/2013 gli agricoltori hanno maturato l’importanza delle azioni agro ambientali e la maggiore efficacia della loro applicazione attraverso l’agire insieme.</a:t>
            </a:r>
          </a:p>
          <a:p>
            <a:pPr algn="just"/>
            <a:r>
              <a:rPr lang="it-IT" dirty="0"/>
              <a:t>Il Comune di Altidona si è fatto promotore del nuovo AAA per la Valle dell’Aso in quanto già ente promotore e capofila del Contratto di Fiume. Il nuovo progetto d’area nasce quindi in continuità con la sperimentazione precedente, ampliando la propria prospettiva d’integrazione attraverso lo strumento del Contratto di Fiume, ispirandosi in modo diretto al concetto di coesione territoriale.</a:t>
            </a:r>
          </a:p>
        </p:txBody>
      </p:sp>
      <p:sp>
        <p:nvSpPr>
          <p:cNvPr id="11" name="Rettangolo 10">
            <a:extLst>
              <a:ext uri="{FF2B5EF4-FFF2-40B4-BE49-F238E27FC236}">
                <a16:creationId xmlns:a16="http://schemas.microsoft.com/office/drawing/2014/main" id="{59AE90CE-BE45-4940-9B32-0A82AF9CAFB1}"/>
              </a:ext>
            </a:extLst>
          </p:cNvPr>
          <p:cNvSpPr/>
          <p:nvPr/>
        </p:nvSpPr>
        <p:spPr>
          <a:xfrm>
            <a:off x="400684" y="4665049"/>
            <a:ext cx="8293000" cy="923330"/>
          </a:xfrm>
          <a:prstGeom prst="rect">
            <a:avLst/>
          </a:prstGeom>
          <a:ln>
            <a:solidFill>
              <a:schemeClr val="accent1">
                <a:lumMod val="40000"/>
                <a:lumOff val="60000"/>
              </a:schemeClr>
            </a:solidFill>
          </a:ln>
          <a:effectLst>
            <a:glow rad="63500">
              <a:schemeClr val="accent1">
                <a:satMod val="175000"/>
                <a:alpha val="40000"/>
              </a:schemeClr>
            </a:glow>
          </a:effectLst>
        </p:spPr>
        <p:txBody>
          <a:bodyPr wrap="square">
            <a:spAutoFit/>
          </a:bodyPr>
          <a:lstStyle/>
          <a:p>
            <a:pPr algn="just"/>
            <a:r>
              <a:rPr lang="it-IT" dirty="0"/>
              <a:t>Dall’analisi della cartografia risulta che l’area d’intervento AAA Aso intercetta il bacino del Fiume Aso in prevalenza ed in misura minore i bacini: Fiume Tesino, Fosso del Molinello- Fosso S. Biagio, Rio Canale e Torrente Menocchia.</a:t>
            </a:r>
          </a:p>
        </p:txBody>
      </p:sp>
    </p:spTree>
    <p:extLst>
      <p:ext uri="{BB962C8B-B14F-4D97-AF65-F5344CB8AC3E}">
        <p14:creationId xmlns:p14="http://schemas.microsoft.com/office/powerpoint/2010/main" val="654778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pic>
        <p:nvPicPr>
          <p:cNvPr id="12" name="Picture 2">
            <a:extLst>
              <a:ext uri="{FF2B5EF4-FFF2-40B4-BE49-F238E27FC236}">
                <a16:creationId xmlns:a16="http://schemas.microsoft.com/office/drawing/2014/main" id="{593C19C8-C358-439B-9FE7-7BC5ADF83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47" y="1150654"/>
            <a:ext cx="532617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592A1624-56A1-4123-8414-1E8D92A17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9540" y="1124757"/>
            <a:ext cx="1428626" cy="132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5268F32A-A05B-4FF4-839C-1DE6AADA19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9540" y="4751054"/>
            <a:ext cx="86409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ttangolo 14">
            <a:extLst>
              <a:ext uri="{FF2B5EF4-FFF2-40B4-BE49-F238E27FC236}">
                <a16:creationId xmlns:a16="http://schemas.microsoft.com/office/drawing/2014/main" id="{7CA00C61-3A7A-4564-A61D-A2BD9E5E994B}"/>
              </a:ext>
            </a:extLst>
          </p:cNvPr>
          <p:cNvSpPr/>
          <p:nvPr/>
        </p:nvSpPr>
        <p:spPr>
          <a:xfrm>
            <a:off x="5711547" y="2590814"/>
            <a:ext cx="3240360" cy="2031325"/>
          </a:xfrm>
          <a:prstGeom prst="rect">
            <a:avLst/>
          </a:prstGeom>
          <a:ln>
            <a:solidFill>
              <a:schemeClr val="accent1">
                <a:lumMod val="40000"/>
                <a:lumOff val="60000"/>
              </a:schemeClr>
            </a:solidFill>
          </a:ln>
          <a:effectLst>
            <a:glow rad="63500">
              <a:schemeClr val="accent1">
                <a:satMod val="175000"/>
                <a:alpha val="40000"/>
              </a:schemeClr>
            </a:glow>
          </a:effectLst>
        </p:spPr>
        <p:txBody>
          <a:bodyPr wrap="square">
            <a:spAutoFit/>
          </a:bodyPr>
          <a:lstStyle/>
          <a:p>
            <a:r>
              <a:rPr lang="it-IT" dirty="0">
                <a:solidFill>
                  <a:schemeClr val="tx2"/>
                </a:solidFill>
              </a:rPr>
              <a:t>- 19 Comuni interessati</a:t>
            </a:r>
          </a:p>
          <a:p>
            <a:r>
              <a:rPr lang="it-IT" dirty="0">
                <a:solidFill>
                  <a:schemeClr val="tx2"/>
                </a:solidFill>
              </a:rPr>
              <a:t>- superficie tot. 15.570 ha</a:t>
            </a:r>
          </a:p>
          <a:p>
            <a:r>
              <a:rPr lang="it-IT" dirty="0">
                <a:solidFill>
                  <a:schemeClr val="tx2"/>
                </a:solidFill>
              </a:rPr>
              <a:t>- SAU 8.973 ha</a:t>
            </a:r>
          </a:p>
          <a:p>
            <a:r>
              <a:rPr lang="it-IT" dirty="0">
                <a:solidFill>
                  <a:schemeClr val="tx2"/>
                </a:solidFill>
              </a:rPr>
              <a:t>- 5.078  ha ZVN (32 % della superficie AAA)</a:t>
            </a:r>
          </a:p>
          <a:p>
            <a:r>
              <a:rPr lang="it-IT" dirty="0">
                <a:solidFill>
                  <a:schemeClr val="tx2"/>
                </a:solidFill>
              </a:rPr>
              <a:t>- 1.065 ha superficie </a:t>
            </a:r>
            <a:r>
              <a:rPr lang="it-IT" dirty="0" err="1">
                <a:solidFill>
                  <a:schemeClr val="tx2"/>
                </a:solidFill>
              </a:rPr>
              <a:t>bio</a:t>
            </a:r>
            <a:r>
              <a:rPr lang="it-IT" dirty="0">
                <a:solidFill>
                  <a:schemeClr val="tx2"/>
                </a:solidFill>
              </a:rPr>
              <a:t> + integrata (315 ha FRUTTA)</a:t>
            </a:r>
          </a:p>
        </p:txBody>
      </p:sp>
    </p:spTree>
    <p:extLst>
      <p:ext uri="{BB962C8B-B14F-4D97-AF65-F5344CB8AC3E}">
        <p14:creationId xmlns:p14="http://schemas.microsoft.com/office/powerpoint/2010/main" val="218931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CasellaDiTesto 2">
            <a:extLst>
              <a:ext uri="{FF2B5EF4-FFF2-40B4-BE49-F238E27FC236}">
                <a16:creationId xmlns:a16="http://schemas.microsoft.com/office/drawing/2014/main" id="{8C1A8902-6C20-4B2F-948C-A060B4ADC451}"/>
              </a:ext>
            </a:extLst>
          </p:cNvPr>
          <p:cNvSpPr txBox="1"/>
          <p:nvPr/>
        </p:nvSpPr>
        <p:spPr>
          <a:xfrm>
            <a:off x="395536" y="1395436"/>
            <a:ext cx="7552965" cy="646331"/>
          </a:xfrm>
          <a:prstGeom prst="rect">
            <a:avLst/>
          </a:prstGeom>
          <a:noFill/>
        </p:spPr>
        <p:txBody>
          <a:bodyPr wrap="none" rtlCol="0">
            <a:spAutoFit/>
          </a:bodyPr>
          <a:lstStyle/>
          <a:p>
            <a:pPr algn="ctr"/>
            <a:r>
              <a:rPr lang="it-IT" dirty="0"/>
              <a:t>DECRETO DEL DIRIGENTE DELLA DIREZIONE AGRICOLTURA E SVILUPPO RURALE</a:t>
            </a:r>
          </a:p>
          <a:p>
            <a:r>
              <a:rPr lang="it-IT" dirty="0"/>
              <a:t>n. 381 del 16 maggio 2022</a:t>
            </a:r>
          </a:p>
        </p:txBody>
      </p:sp>
      <p:sp>
        <p:nvSpPr>
          <p:cNvPr id="4" name="CasellaDiTesto 3">
            <a:extLst>
              <a:ext uri="{FF2B5EF4-FFF2-40B4-BE49-F238E27FC236}">
                <a16:creationId xmlns:a16="http://schemas.microsoft.com/office/drawing/2014/main" id="{0DF8898E-B715-4126-BCE7-0163681DD310}"/>
              </a:ext>
            </a:extLst>
          </p:cNvPr>
          <p:cNvSpPr txBox="1"/>
          <p:nvPr/>
        </p:nvSpPr>
        <p:spPr>
          <a:xfrm>
            <a:off x="399174" y="2106219"/>
            <a:ext cx="8435633" cy="3693319"/>
          </a:xfrm>
          <a:prstGeom prst="rect">
            <a:avLst/>
          </a:prstGeom>
          <a:noFill/>
        </p:spPr>
        <p:txBody>
          <a:bodyPr wrap="square" rtlCol="0">
            <a:spAutoFit/>
          </a:bodyPr>
          <a:lstStyle/>
          <a:p>
            <a:r>
              <a:rPr lang="it-IT" dirty="0"/>
              <a:t>i nuovi termini per la presentazione delle domande dell’anno 2022 per le misure a superficie e per le misure connesse agli animali, nell’ambito del sostegno allo sviluppo rurale, sono:</a:t>
            </a:r>
          </a:p>
          <a:p>
            <a:r>
              <a:rPr lang="it-IT" b="1" dirty="0">
                <a:solidFill>
                  <a:srgbClr val="AB662E"/>
                </a:solidFill>
              </a:rPr>
              <a:t>FASE 1 – presentazione su SIAN</a:t>
            </a:r>
          </a:p>
          <a:p>
            <a:r>
              <a:rPr lang="it-IT" dirty="0"/>
              <a:t>- </a:t>
            </a:r>
            <a:r>
              <a:rPr lang="it-IT" b="1" dirty="0"/>
              <a:t>15 giugno 2022 </a:t>
            </a:r>
            <a:r>
              <a:rPr lang="it-IT" dirty="0"/>
              <a:t>per le Domande iniziali ai sensi dell’art. 13 del Reg. 809/2014;</a:t>
            </a:r>
          </a:p>
          <a:p>
            <a:r>
              <a:rPr lang="it-IT" dirty="0"/>
              <a:t>- </a:t>
            </a:r>
            <a:r>
              <a:rPr lang="it-IT" b="1" dirty="0"/>
              <a:t>30 giugno 2022 </a:t>
            </a:r>
            <a:r>
              <a:rPr lang="it-IT" dirty="0"/>
              <a:t>per le Domande di modifica ai sensi dell’art. 15 par. 1 del Reg. (UE)</a:t>
            </a:r>
          </a:p>
          <a:p>
            <a:r>
              <a:rPr lang="it-IT" dirty="0"/>
              <a:t>809/2014;</a:t>
            </a:r>
          </a:p>
          <a:p>
            <a:r>
              <a:rPr lang="it-IT" b="1" dirty="0">
                <a:solidFill>
                  <a:srgbClr val="AB662E"/>
                </a:solidFill>
              </a:rPr>
              <a:t>Fase 2 – presentazione su SIAR</a:t>
            </a:r>
          </a:p>
          <a:p>
            <a:pPr marL="285750" indent="-285750">
              <a:buFontTx/>
              <a:buChar char="-"/>
            </a:pPr>
            <a:r>
              <a:rPr lang="it-IT" b="1" dirty="0"/>
              <a:t>01/08/2022</a:t>
            </a:r>
            <a:r>
              <a:rPr lang="it-IT" dirty="0"/>
              <a:t> per i liberi professionisti e in caso documentazione</a:t>
            </a:r>
          </a:p>
          <a:p>
            <a:pPr marL="285750" indent="-285750">
              <a:buFontTx/>
              <a:buChar char="-"/>
            </a:pPr>
            <a:endParaRPr lang="it-IT" dirty="0"/>
          </a:p>
          <a:p>
            <a:r>
              <a:rPr lang="it-IT" i="1" dirty="0"/>
              <a:t>Data di Riferimento Regionale (DRR) al </a:t>
            </a:r>
            <a:r>
              <a:rPr lang="it-IT" b="1" i="1" dirty="0"/>
              <a:t>11/07/2022 </a:t>
            </a:r>
            <a:r>
              <a:rPr lang="it-IT" i="1" dirty="0"/>
              <a:t>, per le verifiche sulle notifiche di inizio attività e di variazione inerenti le </a:t>
            </a:r>
            <a:r>
              <a:rPr lang="it-IT" i="1" dirty="0" err="1"/>
              <a:t>Sottomisure</a:t>
            </a:r>
            <a:r>
              <a:rPr lang="it-IT" i="1" dirty="0"/>
              <a:t> 11.1 e 11.2. e le certificazioni SQNPI (ACA) e QM.</a:t>
            </a:r>
          </a:p>
        </p:txBody>
      </p:sp>
    </p:spTree>
    <p:extLst>
      <p:ext uri="{BB962C8B-B14F-4D97-AF65-F5344CB8AC3E}">
        <p14:creationId xmlns:p14="http://schemas.microsoft.com/office/powerpoint/2010/main" val="3705521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8" name="Rettangolo 7">
            <a:extLst>
              <a:ext uri="{FF2B5EF4-FFF2-40B4-BE49-F238E27FC236}">
                <a16:creationId xmlns:a16="http://schemas.microsoft.com/office/drawing/2014/main" id="{C983552D-41B1-4001-B5AE-E3D8A9213013}"/>
              </a:ext>
            </a:extLst>
          </p:cNvPr>
          <p:cNvSpPr/>
          <p:nvPr/>
        </p:nvSpPr>
        <p:spPr>
          <a:xfrm>
            <a:off x="467544" y="2060848"/>
            <a:ext cx="8208912" cy="2354491"/>
          </a:xfrm>
          <a:prstGeom prst="rect">
            <a:avLst/>
          </a:prstGeom>
        </p:spPr>
        <p:txBody>
          <a:bodyPr wrap="square">
            <a:spAutoFit/>
          </a:bodyPr>
          <a:lstStyle/>
          <a:p>
            <a:pPr algn="ctr">
              <a:spcAft>
                <a:spcPts val="1800"/>
              </a:spcAft>
              <a:buClrTx/>
              <a:buFontTx/>
              <a:buNone/>
            </a:pPr>
            <a:r>
              <a:rPr lang="it-IT" altLang="it-IT" sz="4800" b="1" dirty="0">
                <a:solidFill>
                  <a:srgbClr val="A6A6A6"/>
                </a:solidFill>
                <a:latin typeface="Arial" charset="0"/>
                <a:cs typeface="Arial" charset="0"/>
              </a:rPr>
              <a:t>Grazie</a:t>
            </a:r>
          </a:p>
          <a:p>
            <a:pPr algn="ctr">
              <a:spcAft>
                <a:spcPts val="1800"/>
              </a:spcAft>
            </a:pPr>
            <a:endParaRPr lang="it-IT" altLang="it-IT" b="1" dirty="0">
              <a:solidFill>
                <a:srgbClr val="A21D02"/>
              </a:solidFill>
              <a:latin typeface="Calibri" pitchFamily="34" charset="0"/>
              <a:cs typeface="Aharoni" pitchFamily="2" charset="-79"/>
            </a:endParaRPr>
          </a:p>
          <a:p>
            <a:pPr algn="ctr">
              <a:spcAft>
                <a:spcPts val="1800"/>
              </a:spcAft>
            </a:pPr>
            <a:r>
              <a:rPr lang="it-IT" altLang="it-IT" b="1" dirty="0">
                <a:solidFill>
                  <a:srgbClr val="A21D02"/>
                </a:solidFill>
                <a:latin typeface="Calibri" pitchFamily="34" charset="0"/>
                <a:cs typeface="Aharoni" pitchFamily="2" charset="-79"/>
              </a:rPr>
              <a:t>Silvia Fiorani</a:t>
            </a:r>
          </a:p>
          <a:p>
            <a:pPr algn="ctr">
              <a:spcAft>
                <a:spcPts val="1800"/>
              </a:spcAft>
            </a:pPr>
            <a:r>
              <a:rPr lang="it-IT" altLang="it-IT" b="1" dirty="0">
                <a:solidFill>
                  <a:srgbClr val="A21D02"/>
                </a:solidFill>
                <a:latin typeface="Calibri" pitchFamily="34" charset="0"/>
                <a:cs typeface="Aharoni" pitchFamily="2" charset="-79"/>
              </a:rPr>
              <a:t>Regione Marche – Direzione Agricoltura e Sviluppo Rurale</a:t>
            </a:r>
            <a:endParaRPr lang="it-IT" altLang="it-IT" b="1" dirty="0">
              <a:solidFill>
                <a:srgbClr val="A6A6A6"/>
              </a:solidFill>
              <a:latin typeface="Arial" charset="0"/>
              <a:cs typeface="Arial" charset="0"/>
            </a:endParaRPr>
          </a:p>
        </p:txBody>
      </p:sp>
    </p:spTree>
    <p:extLst>
      <p:ext uri="{BB962C8B-B14F-4D97-AF65-F5344CB8AC3E}">
        <p14:creationId xmlns:p14="http://schemas.microsoft.com/office/powerpoint/2010/main" val="134300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pic>
        <p:nvPicPr>
          <p:cNvPr id="3" name="Immagine 2">
            <a:extLst>
              <a:ext uri="{FF2B5EF4-FFF2-40B4-BE49-F238E27FC236}">
                <a16:creationId xmlns:a16="http://schemas.microsoft.com/office/drawing/2014/main" id="{122519B3-C80C-4BF6-9EB6-29CAC3E631A2}"/>
              </a:ext>
            </a:extLst>
          </p:cNvPr>
          <p:cNvPicPr>
            <a:picLocks noChangeAspect="1"/>
          </p:cNvPicPr>
          <p:nvPr/>
        </p:nvPicPr>
        <p:blipFill>
          <a:blip r:embed="rId5"/>
          <a:stretch>
            <a:fillRect/>
          </a:stretch>
        </p:blipFill>
        <p:spPr>
          <a:xfrm>
            <a:off x="1434958" y="2344737"/>
            <a:ext cx="6274081" cy="3581341"/>
          </a:xfrm>
          <a:prstGeom prst="rect">
            <a:avLst/>
          </a:prstGeom>
        </p:spPr>
      </p:pic>
      <p:sp>
        <p:nvSpPr>
          <p:cNvPr id="4" name="CasellaDiTesto 3">
            <a:extLst>
              <a:ext uri="{FF2B5EF4-FFF2-40B4-BE49-F238E27FC236}">
                <a16:creationId xmlns:a16="http://schemas.microsoft.com/office/drawing/2014/main" id="{78AA6166-1D47-4625-88F6-59227B3D9FA5}"/>
              </a:ext>
            </a:extLst>
          </p:cNvPr>
          <p:cNvSpPr txBox="1"/>
          <p:nvPr/>
        </p:nvSpPr>
        <p:spPr>
          <a:xfrm>
            <a:off x="328719" y="1179993"/>
            <a:ext cx="4033797" cy="800219"/>
          </a:xfrm>
          <a:prstGeom prst="rect">
            <a:avLst/>
          </a:prstGeom>
          <a:noFill/>
        </p:spPr>
        <p:txBody>
          <a:bodyPr wrap="none" rtlCol="0">
            <a:spAutoFit/>
          </a:bodyPr>
          <a:lstStyle/>
          <a:p>
            <a:r>
              <a:rPr lang="it-IT" sz="2800" dirty="0">
                <a:solidFill>
                  <a:srgbClr val="00B050"/>
                </a:solidFill>
              </a:rPr>
              <a:t>SUPERFICI ED OPERATORI</a:t>
            </a:r>
          </a:p>
          <a:p>
            <a:r>
              <a:rPr lang="it-IT" dirty="0"/>
              <a:t>In Italia dal 1990 al 2020 </a:t>
            </a:r>
            <a:r>
              <a:rPr lang="it-IT" sz="1400" i="1" dirty="0"/>
              <a:t>(dati </a:t>
            </a:r>
            <a:r>
              <a:rPr lang="it-IT" sz="1400" i="1" dirty="0" err="1"/>
              <a:t>Sinab</a:t>
            </a:r>
            <a:r>
              <a:rPr lang="it-IT" sz="1400" i="1" dirty="0"/>
              <a:t> – </a:t>
            </a:r>
            <a:r>
              <a:rPr lang="it-IT" sz="1400" i="1" dirty="0" err="1"/>
              <a:t>mipaaf</a:t>
            </a:r>
            <a:r>
              <a:rPr lang="it-IT" sz="1400" i="1" dirty="0"/>
              <a:t>)</a:t>
            </a:r>
          </a:p>
        </p:txBody>
      </p:sp>
      <p:sp>
        <p:nvSpPr>
          <p:cNvPr id="5" name="CasellaDiTesto 4">
            <a:extLst>
              <a:ext uri="{FF2B5EF4-FFF2-40B4-BE49-F238E27FC236}">
                <a16:creationId xmlns:a16="http://schemas.microsoft.com/office/drawing/2014/main" id="{10B47424-A682-4ADD-9F33-2576B7464396}"/>
              </a:ext>
            </a:extLst>
          </p:cNvPr>
          <p:cNvSpPr txBox="1"/>
          <p:nvPr/>
        </p:nvSpPr>
        <p:spPr>
          <a:xfrm>
            <a:off x="6228184" y="1276576"/>
            <a:ext cx="2589683" cy="646331"/>
          </a:xfrm>
          <a:prstGeom prst="rect">
            <a:avLst/>
          </a:prstGeom>
          <a:pattFill prst="smConfetti">
            <a:fgClr>
              <a:srgbClr val="92D050"/>
            </a:fgClr>
            <a:bgClr>
              <a:schemeClr val="bg1"/>
            </a:bgClr>
          </a:pattFill>
          <a:ln>
            <a:solidFill>
              <a:schemeClr val="accent1"/>
            </a:solidFill>
          </a:ln>
        </p:spPr>
        <p:txBody>
          <a:bodyPr wrap="none" rtlCol="0">
            <a:spAutoFit/>
          </a:bodyPr>
          <a:lstStyle/>
          <a:p>
            <a:r>
              <a:rPr lang="it-IT" dirty="0">
                <a:solidFill>
                  <a:srgbClr val="008000"/>
                </a:solidFill>
              </a:rPr>
              <a:t>Marche:	Ettari 111.929</a:t>
            </a:r>
          </a:p>
          <a:p>
            <a:r>
              <a:rPr lang="it-IT" dirty="0">
                <a:solidFill>
                  <a:srgbClr val="008000"/>
                </a:solidFill>
              </a:rPr>
              <a:t>	Operatori 4.118</a:t>
            </a:r>
          </a:p>
        </p:txBody>
      </p:sp>
    </p:spTree>
    <p:extLst>
      <p:ext uri="{BB962C8B-B14F-4D97-AF65-F5344CB8AC3E}">
        <p14:creationId xmlns:p14="http://schemas.microsoft.com/office/powerpoint/2010/main" val="338045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pic>
        <p:nvPicPr>
          <p:cNvPr id="3" name="Immagine 2">
            <a:extLst>
              <a:ext uri="{FF2B5EF4-FFF2-40B4-BE49-F238E27FC236}">
                <a16:creationId xmlns:a16="http://schemas.microsoft.com/office/drawing/2014/main" id="{D904C84C-954E-4E52-944F-E5A018C52CF8}"/>
              </a:ext>
            </a:extLst>
          </p:cNvPr>
          <p:cNvPicPr>
            <a:picLocks noChangeAspect="1"/>
          </p:cNvPicPr>
          <p:nvPr/>
        </p:nvPicPr>
        <p:blipFill>
          <a:blip r:embed="rId5"/>
          <a:stretch>
            <a:fillRect/>
          </a:stretch>
        </p:blipFill>
        <p:spPr>
          <a:xfrm>
            <a:off x="683136" y="1683430"/>
            <a:ext cx="3312800" cy="1644397"/>
          </a:xfrm>
          <a:prstGeom prst="rect">
            <a:avLst/>
          </a:prstGeom>
        </p:spPr>
      </p:pic>
      <p:pic>
        <p:nvPicPr>
          <p:cNvPr id="7" name="Immagine 6">
            <a:extLst>
              <a:ext uri="{FF2B5EF4-FFF2-40B4-BE49-F238E27FC236}">
                <a16:creationId xmlns:a16="http://schemas.microsoft.com/office/drawing/2014/main" id="{67D590B9-9D19-432A-A9EF-553ECFB7E539}"/>
              </a:ext>
            </a:extLst>
          </p:cNvPr>
          <p:cNvPicPr>
            <a:picLocks noChangeAspect="1"/>
          </p:cNvPicPr>
          <p:nvPr/>
        </p:nvPicPr>
        <p:blipFill>
          <a:blip r:embed="rId5"/>
          <a:stretch>
            <a:fillRect/>
          </a:stretch>
        </p:blipFill>
        <p:spPr>
          <a:xfrm>
            <a:off x="5075624" y="1683430"/>
            <a:ext cx="3312800" cy="1644397"/>
          </a:xfrm>
          <a:prstGeom prst="rect">
            <a:avLst/>
          </a:prstGeom>
        </p:spPr>
      </p:pic>
      <p:sp>
        <p:nvSpPr>
          <p:cNvPr id="4" name="CasellaDiTesto 3">
            <a:extLst>
              <a:ext uri="{FF2B5EF4-FFF2-40B4-BE49-F238E27FC236}">
                <a16:creationId xmlns:a16="http://schemas.microsoft.com/office/drawing/2014/main" id="{1C303ABF-DA57-4C37-B175-DDFFAF5305D1}"/>
              </a:ext>
            </a:extLst>
          </p:cNvPr>
          <p:cNvSpPr txBox="1"/>
          <p:nvPr/>
        </p:nvSpPr>
        <p:spPr>
          <a:xfrm>
            <a:off x="1554065" y="1153723"/>
            <a:ext cx="1103957" cy="646331"/>
          </a:xfrm>
          <a:prstGeom prst="rect">
            <a:avLst/>
          </a:prstGeom>
          <a:noFill/>
        </p:spPr>
        <p:txBody>
          <a:bodyPr wrap="none" rtlCol="0">
            <a:spAutoFit/>
          </a:bodyPr>
          <a:lstStyle/>
          <a:p>
            <a:r>
              <a:rPr lang="it-IT" sz="3600" dirty="0">
                <a:solidFill>
                  <a:srgbClr val="008000"/>
                </a:solidFill>
              </a:rPr>
              <a:t>Italia</a:t>
            </a:r>
          </a:p>
        </p:txBody>
      </p:sp>
      <p:sp>
        <p:nvSpPr>
          <p:cNvPr id="11" name="CasellaDiTesto 10">
            <a:extLst>
              <a:ext uri="{FF2B5EF4-FFF2-40B4-BE49-F238E27FC236}">
                <a16:creationId xmlns:a16="http://schemas.microsoft.com/office/drawing/2014/main" id="{353BDEE5-00D3-4155-93F1-DD5FDC6C813A}"/>
              </a:ext>
            </a:extLst>
          </p:cNvPr>
          <p:cNvSpPr txBox="1"/>
          <p:nvPr/>
        </p:nvSpPr>
        <p:spPr>
          <a:xfrm>
            <a:off x="5921706" y="1149760"/>
            <a:ext cx="1620636" cy="646331"/>
          </a:xfrm>
          <a:prstGeom prst="rect">
            <a:avLst/>
          </a:prstGeom>
          <a:noFill/>
        </p:spPr>
        <p:txBody>
          <a:bodyPr wrap="none" rtlCol="0">
            <a:spAutoFit/>
          </a:bodyPr>
          <a:lstStyle/>
          <a:p>
            <a:r>
              <a:rPr lang="it-IT" sz="3600" dirty="0">
                <a:solidFill>
                  <a:srgbClr val="008000"/>
                </a:solidFill>
              </a:rPr>
              <a:t>Marche</a:t>
            </a:r>
          </a:p>
        </p:txBody>
      </p:sp>
      <p:sp>
        <p:nvSpPr>
          <p:cNvPr id="5" name="CasellaDiTesto 4">
            <a:extLst>
              <a:ext uri="{FF2B5EF4-FFF2-40B4-BE49-F238E27FC236}">
                <a16:creationId xmlns:a16="http://schemas.microsoft.com/office/drawing/2014/main" id="{B3B1CE34-9144-4438-9B09-2C4E65B4066A}"/>
              </a:ext>
            </a:extLst>
          </p:cNvPr>
          <p:cNvSpPr txBox="1"/>
          <p:nvPr/>
        </p:nvSpPr>
        <p:spPr>
          <a:xfrm>
            <a:off x="5057940" y="2182462"/>
            <a:ext cx="1457844" cy="646331"/>
          </a:xfrm>
          <a:prstGeom prst="rect">
            <a:avLst/>
          </a:prstGeom>
          <a:solidFill>
            <a:schemeClr val="bg1"/>
          </a:solidFill>
        </p:spPr>
        <p:txBody>
          <a:bodyPr wrap="square" rtlCol="0">
            <a:spAutoFit/>
          </a:bodyPr>
          <a:lstStyle/>
          <a:p>
            <a:r>
              <a:rPr lang="it-IT" sz="3600" b="1" dirty="0">
                <a:solidFill>
                  <a:srgbClr val="4A8500"/>
                </a:solidFill>
                <a:latin typeface="Calibri" panose="020F0502020204030204" pitchFamily="34" charset="0"/>
                <a:cs typeface="Calibri" panose="020F0502020204030204" pitchFamily="34" charset="0"/>
              </a:rPr>
              <a:t>+7,0</a:t>
            </a:r>
            <a:r>
              <a:rPr lang="it-IT" sz="3600" dirty="0">
                <a:solidFill>
                  <a:srgbClr val="4A8500"/>
                </a:solidFill>
                <a:latin typeface="Calibri" panose="020F0502020204030204" pitchFamily="34" charset="0"/>
                <a:cs typeface="Calibri" panose="020F0502020204030204" pitchFamily="34" charset="0"/>
              </a:rPr>
              <a:t>%</a:t>
            </a:r>
          </a:p>
        </p:txBody>
      </p:sp>
      <p:sp>
        <p:nvSpPr>
          <p:cNvPr id="12" name="CasellaDiTesto 11">
            <a:extLst>
              <a:ext uri="{FF2B5EF4-FFF2-40B4-BE49-F238E27FC236}">
                <a16:creationId xmlns:a16="http://schemas.microsoft.com/office/drawing/2014/main" id="{81DC89C9-B24E-490A-9CE7-9495E8056CE7}"/>
              </a:ext>
            </a:extLst>
          </p:cNvPr>
          <p:cNvSpPr txBox="1"/>
          <p:nvPr/>
        </p:nvSpPr>
        <p:spPr>
          <a:xfrm>
            <a:off x="5075624" y="2700037"/>
            <a:ext cx="1457844" cy="646331"/>
          </a:xfrm>
          <a:prstGeom prst="rect">
            <a:avLst/>
          </a:prstGeom>
          <a:solidFill>
            <a:schemeClr val="bg1"/>
          </a:solidFill>
        </p:spPr>
        <p:txBody>
          <a:bodyPr wrap="square" rtlCol="0">
            <a:spAutoFit/>
          </a:bodyPr>
          <a:lstStyle/>
          <a:p>
            <a:r>
              <a:rPr lang="it-IT" sz="3600" b="1" dirty="0">
                <a:solidFill>
                  <a:srgbClr val="4A8500"/>
                </a:solidFill>
                <a:latin typeface="Calibri" panose="020F0502020204030204" pitchFamily="34" charset="0"/>
                <a:cs typeface="Calibri" panose="020F0502020204030204" pitchFamily="34" charset="0"/>
              </a:rPr>
              <a:t>+5,1</a:t>
            </a:r>
            <a:r>
              <a:rPr lang="it-IT" sz="3600" dirty="0">
                <a:solidFill>
                  <a:srgbClr val="4A8500"/>
                </a:solidFill>
                <a:latin typeface="Calibri" panose="020F0502020204030204" pitchFamily="34" charset="0"/>
                <a:cs typeface="Calibri" panose="020F0502020204030204" pitchFamily="34" charset="0"/>
              </a:rPr>
              <a:t>%</a:t>
            </a:r>
          </a:p>
        </p:txBody>
      </p:sp>
      <p:sp>
        <p:nvSpPr>
          <p:cNvPr id="13" name="CasellaDiTesto 12">
            <a:extLst>
              <a:ext uri="{FF2B5EF4-FFF2-40B4-BE49-F238E27FC236}">
                <a16:creationId xmlns:a16="http://schemas.microsoft.com/office/drawing/2014/main" id="{23CC4CA3-5F3F-4E74-BF03-5B9A572D303C}"/>
              </a:ext>
            </a:extLst>
          </p:cNvPr>
          <p:cNvSpPr txBox="1"/>
          <p:nvPr/>
        </p:nvSpPr>
        <p:spPr>
          <a:xfrm>
            <a:off x="2106044" y="3307631"/>
            <a:ext cx="1889892" cy="769441"/>
          </a:xfrm>
          <a:prstGeom prst="rect">
            <a:avLst/>
          </a:prstGeom>
          <a:solidFill>
            <a:schemeClr val="bg1"/>
          </a:solidFill>
        </p:spPr>
        <p:txBody>
          <a:bodyPr wrap="square" rtlCol="0">
            <a:spAutoFit/>
          </a:bodyPr>
          <a:lstStyle/>
          <a:p>
            <a:pPr algn="r"/>
            <a:r>
              <a:rPr lang="it-IT" sz="2200" dirty="0">
                <a:solidFill>
                  <a:srgbClr val="8FB26C"/>
                </a:solidFill>
                <a:latin typeface="Calibri" panose="020F0502020204030204" pitchFamily="34" charset="0"/>
                <a:cs typeface="Calibri" panose="020F0502020204030204" pitchFamily="34" charset="0"/>
              </a:rPr>
              <a:t>Incidenza </a:t>
            </a:r>
            <a:r>
              <a:rPr lang="it-IT" sz="2200" dirty="0" err="1">
                <a:solidFill>
                  <a:srgbClr val="8FB26C"/>
                </a:solidFill>
                <a:latin typeface="Calibri" panose="020F0502020204030204" pitchFamily="34" charset="0"/>
                <a:cs typeface="Calibri" panose="020F0502020204030204" pitchFamily="34" charset="0"/>
              </a:rPr>
              <a:t>sau</a:t>
            </a:r>
            <a:r>
              <a:rPr lang="it-IT" sz="2200" dirty="0">
                <a:solidFill>
                  <a:srgbClr val="8FB26C"/>
                </a:solidFill>
                <a:latin typeface="Calibri" panose="020F0502020204030204" pitchFamily="34" charset="0"/>
                <a:cs typeface="Calibri" panose="020F0502020204030204" pitchFamily="34" charset="0"/>
              </a:rPr>
              <a:t> </a:t>
            </a:r>
            <a:r>
              <a:rPr lang="it-IT" sz="2200" dirty="0" err="1">
                <a:solidFill>
                  <a:srgbClr val="8FB26C"/>
                </a:solidFill>
                <a:latin typeface="Calibri" panose="020F0502020204030204" pitchFamily="34" charset="0"/>
                <a:cs typeface="Calibri" panose="020F0502020204030204" pitchFamily="34" charset="0"/>
              </a:rPr>
              <a:t>bio</a:t>
            </a:r>
            <a:r>
              <a:rPr lang="it-IT" sz="2200" dirty="0">
                <a:solidFill>
                  <a:srgbClr val="8FB26C"/>
                </a:solidFill>
                <a:latin typeface="Calibri" panose="020F0502020204030204" pitchFamily="34" charset="0"/>
                <a:cs typeface="Calibri" panose="020F0502020204030204" pitchFamily="34" charset="0"/>
              </a:rPr>
              <a:t>/tot</a:t>
            </a:r>
          </a:p>
        </p:txBody>
      </p:sp>
      <p:sp>
        <p:nvSpPr>
          <p:cNvPr id="14" name="CasellaDiTesto 13">
            <a:extLst>
              <a:ext uri="{FF2B5EF4-FFF2-40B4-BE49-F238E27FC236}">
                <a16:creationId xmlns:a16="http://schemas.microsoft.com/office/drawing/2014/main" id="{9B93B295-2883-4645-A433-4E914266B97B}"/>
              </a:ext>
            </a:extLst>
          </p:cNvPr>
          <p:cNvSpPr txBox="1"/>
          <p:nvPr/>
        </p:nvSpPr>
        <p:spPr>
          <a:xfrm>
            <a:off x="630897" y="3241047"/>
            <a:ext cx="1457844" cy="646331"/>
          </a:xfrm>
          <a:prstGeom prst="rect">
            <a:avLst/>
          </a:prstGeom>
          <a:solidFill>
            <a:schemeClr val="bg1"/>
          </a:solidFill>
        </p:spPr>
        <p:txBody>
          <a:bodyPr wrap="square" rtlCol="0">
            <a:spAutoFit/>
          </a:bodyPr>
          <a:lstStyle/>
          <a:p>
            <a:r>
              <a:rPr lang="it-IT" sz="3600" b="1" dirty="0">
                <a:solidFill>
                  <a:srgbClr val="4A8500"/>
                </a:solidFill>
                <a:latin typeface="Calibri" panose="020F0502020204030204" pitchFamily="34" charset="0"/>
                <a:cs typeface="Calibri" panose="020F0502020204030204" pitchFamily="34" charset="0"/>
              </a:rPr>
              <a:t>16,6</a:t>
            </a:r>
            <a:r>
              <a:rPr lang="it-IT" sz="3600" dirty="0">
                <a:solidFill>
                  <a:srgbClr val="4A8500"/>
                </a:solidFill>
                <a:latin typeface="Calibri" panose="020F0502020204030204" pitchFamily="34" charset="0"/>
                <a:cs typeface="Calibri" panose="020F0502020204030204" pitchFamily="34" charset="0"/>
              </a:rPr>
              <a:t>%</a:t>
            </a:r>
          </a:p>
        </p:txBody>
      </p:sp>
      <p:sp>
        <p:nvSpPr>
          <p:cNvPr id="15" name="CasellaDiTesto 14">
            <a:extLst>
              <a:ext uri="{FF2B5EF4-FFF2-40B4-BE49-F238E27FC236}">
                <a16:creationId xmlns:a16="http://schemas.microsoft.com/office/drawing/2014/main" id="{744F24F3-5BCB-4D4C-A7A2-315527B74B09}"/>
              </a:ext>
            </a:extLst>
          </p:cNvPr>
          <p:cNvSpPr txBox="1"/>
          <p:nvPr/>
        </p:nvSpPr>
        <p:spPr>
          <a:xfrm>
            <a:off x="5059110" y="3241895"/>
            <a:ext cx="1457844" cy="646331"/>
          </a:xfrm>
          <a:prstGeom prst="rect">
            <a:avLst/>
          </a:prstGeom>
          <a:solidFill>
            <a:schemeClr val="bg1"/>
          </a:solidFill>
        </p:spPr>
        <p:txBody>
          <a:bodyPr wrap="square" rtlCol="0">
            <a:spAutoFit/>
          </a:bodyPr>
          <a:lstStyle/>
          <a:p>
            <a:r>
              <a:rPr lang="it-IT" sz="3600" b="1" dirty="0">
                <a:solidFill>
                  <a:srgbClr val="4A8500"/>
                </a:solidFill>
                <a:latin typeface="Calibri" panose="020F0502020204030204" pitchFamily="34" charset="0"/>
                <a:cs typeface="Calibri" panose="020F0502020204030204" pitchFamily="34" charset="0"/>
              </a:rPr>
              <a:t>23,7</a:t>
            </a:r>
            <a:r>
              <a:rPr lang="it-IT" sz="3600" dirty="0">
                <a:solidFill>
                  <a:srgbClr val="4A8500"/>
                </a:solidFill>
                <a:latin typeface="Calibri" panose="020F0502020204030204" pitchFamily="34" charset="0"/>
                <a:cs typeface="Calibri" panose="020F0502020204030204" pitchFamily="34" charset="0"/>
              </a:rPr>
              <a:t>%</a:t>
            </a:r>
          </a:p>
        </p:txBody>
      </p:sp>
      <p:sp>
        <p:nvSpPr>
          <p:cNvPr id="16" name="CasellaDiTesto 15">
            <a:extLst>
              <a:ext uri="{FF2B5EF4-FFF2-40B4-BE49-F238E27FC236}">
                <a16:creationId xmlns:a16="http://schemas.microsoft.com/office/drawing/2014/main" id="{CDC8AEAD-4925-4829-B270-7A255042008B}"/>
              </a:ext>
            </a:extLst>
          </p:cNvPr>
          <p:cNvSpPr txBox="1"/>
          <p:nvPr/>
        </p:nvSpPr>
        <p:spPr>
          <a:xfrm>
            <a:off x="6498532" y="3261555"/>
            <a:ext cx="1889892" cy="769441"/>
          </a:xfrm>
          <a:prstGeom prst="rect">
            <a:avLst/>
          </a:prstGeom>
          <a:solidFill>
            <a:schemeClr val="bg1"/>
          </a:solidFill>
        </p:spPr>
        <p:txBody>
          <a:bodyPr wrap="square" rtlCol="0">
            <a:spAutoFit/>
          </a:bodyPr>
          <a:lstStyle/>
          <a:p>
            <a:pPr algn="r"/>
            <a:r>
              <a:rPr lang="it-IT" sz="2200" dirty="0">
                <a:solidFill>
                  <a:srgbClr val="8FB26C"/>
                </a:solidFill>
                <a:latin typeface="Calibri" panose="020F0502020204030204" pitchFamily="34" charset="0"/>
                <a:cs typeface="Calibri" panose="020F0502020204030204" pitchFamily="34" charset="0"/>
              </a:rPr>
              <a:t>Incidenza </a:t>
            </a:r>
            <a:r>
              <a:rPr lang="it-IT" sz="2200" dirty="0" err="1">
                <a:solidFill>
                  <a:srgbClr val="8FB26C"/>
                </a:solidFill>
                <a:latin typeface="Calibri" panose="020F0502020204030204" pitchFamily="34" charset="0"/>
                <a:cs typeface="Calibri" panose="020F0502020204030204" pitchFamily="34" charset="0"/>
              </a:rPr>
              <a:t>sau</a:t>
            </a:r>
            <a:r>
              <a:rPr lang="it-IT" sz="2200" dirty="0">
                <a:solidFill>
                  <a:srgbClr val="8FB26C"/>
                </a:solidFill>
                <a:latin typeface="Calibri" panose="020F0502020204030204" pitchFamily="34" charset="0"/>
                <a:cs typeface="Calibri" panose="020F0502020204030204" pitchFamily="34" charset="0"/>
              </a:rPr>
              <a:t> </a:t>
            </a:r>
            <a:r>
              <a:rPr lang="it-IT" sz="2200" dirty="0" err="1">
                <a:solidFill>
                  <a:srgbClr val="8FB26C"/>
                </a:solidFill>
                <a:latin typeface="Calibri" panose="020F0502020204030204" pitchFamily="34" charset="0"/>
                <a:cs typeface="Calibri" panose="020F0502020204030204" pitchFamily="34" charset="0"/>
              </a:rPr>
              <a:t>bio</a:t>
            </a:r>
            <a:r>
              <a:rPr lang="it-IT" sz="2200" dirty="0">
                <a:solidFill>
                  <a:srgbClr val="8FB26C"/>
                </a:solidFill>
                <a:latin typeface="Calibri" panose="020F0502020204030204" pitchFamily="34" charset="0"/>
                <a:cs typeface="Calibri" panose="020F0502020204030204" pitchFamily="34" charset="0"/>
              </a:rPr>
              <a:t>/tot</a:t>
            </a:r>
          </a:p>
        </p:txBody>
      </p:sp>
      <p:sp>
        <p:nvSpPr>
          <p:cNvPr id="17" name="Rettangolo 16">
            <a:extLst>
              <a:ext uri="{FF2B5EF4-FFF2-40B4-BE49-F238E27FC236}">
                <a16:creationId xmlns:a16="http://schemas.microsoft.com/office/drawing/2014/main" id="{CCC11529-4B1C-48CC-B39A-12EA1D23EA03}"/>
              </a:ext>
            </a:extLst>
          </p:cNvPr>
          <p:cNvSpPr/>
          <p:nvPr/>
        </p:nvSpPr>
        <p:spPr>
          <a:xfrm>
            <a:off x="485940" y="4381369"/>
            <a:ext cx="7686460" cy="646331"/>
          </a:xfrm>
          <a:prstGeom prst="rect">
            <a:avLst/>
          </a:prstGeom>
        </p:spPr>
        <p:txBody>
          <a:bodyPr wrap="square">
            <a:spAutoFit/>
          </a:bodyPr>
          <a:lstStyle/>
          <a:p>
            <a:pPr algn="ctr"/>
            <a:r>
              <a:rPr lang="it-IT" i="1" dirty="0">
                <a:solidFill>
                  <a:schemeClr val="accent6">
                    <a:lumMod val="50000"/>
                  </a:schemeClr>
                </a:solidFill>
              </a:rPr>
              <a:t>L’Italia è il 3° Paese in Europa per estensione di superficie biologica dopo la Francia (2.548.677 ha) e la Spagna (2.437.891 ha)</a:t>
            </a:r>
          </a:p>
        </p:txBody>
      </p:sp>
      <p:sp>
        <p:nvSpPr>
          <p:cNvPr id="18" name="Rettangolo 17">
            <a:extLst>
              <a:ext uri="{FF2B5EF4-FFF2-40B4-BE49-F238E27FC236}">
                <a16:creationId xmlns:a16="http://schemas.microsoft.com/office/drawing/2014/main" id="{7FD59494-A377-46C3-BD02-D5F98747FBB7}"/>
              </a:ext>
            </a:extLst>
          </p:cNvPr>
          <p:cNvSpPr/>
          <p:nvPr/>
        </p:nvSpPr>
        <p:spPr>
          <a:xfrm>
            <a:off x="466635" y="5199724"/>
            <a:ext cx="8118508" cy="369332"/>
          </a:xfrm>
          <a:prstGeom prst="rect">
            <a:avLst/>
          </a:prstGeom>
        </p:spPr>
        <p:txBody>
          <a:bodyPr wrap="square">
            <a:spAutoFit/>
          </a:bodyPr>
          <a:lstStyle/>
          <a:p>
            <a:pPr algn="ctr"/>
            <a:r>
              <a:rPr lang="it-IT" i="1" dirty="0">
                <a:solidFill>
                  <a:schemeClr val="accent6">
                    <a:lumMod val="50000"/>
                  </a:schemeClr>
                </a:solidFill>
              </a:rPr>
              <a:t>L’incidenza della SAU è del 10,5% in Spagna e del 9,5% in Francia (media UE 8,5%)</a:t>
            </a:r>
          </a:p>
        </p:txBody>
      </p:sp>
    </p:spTree>
    <p:extLst>
      <p:ext uri="{BB962C8B-B14F-4D97-AF65-F5344CB8AC3E}">
        <p14:creationId xmlns:p14="http://schemas.microsoft.com/office/powerpoint/2010/main" val="44366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7" name="Rettangolo 6">
            <a:extLst>
              <a:ext uri="{FF2B5EF4-FFF2-40B4-BE49-F238E27FC236}">
                <a16:creationId xmlns:a16="http://schemas.microsoft.com/office/drawing/2014/main" id="{2A937473-5FFD-4AD3-945B-00411B8314DE}"/>
              </a:ext>
            </a:extLst>
          </p:cNvPr>
          <p:cNvSpPr/>
          <p:nvPr/>
        </p:nvSpPr>
        <p:spPr>
          <a:xfrm>
            <a:off x="611560" y="1916832"/>
            <a:ext cx="4572000" cy="923330"/>
          </a:xfrm>
          <a:prstGeom prst="rect">
            <a:avLst/>
          </a:prstGeom>
        </p:spPr>
        <p:txBody>
          <a:bodyPr>
            <a:spAutoFit/>
          </a:bodyPr>
          <a:lstStyle/>
          <a:p>
            <a:pPr marL="285750" indent="-285750">
              <a:buFont typeface="Wingdings" panose="05000000000000000000" pitchFamily="2" charset="2"/>
              <a:buChar char="Ø"/>
            </a:pPr>
            <a:r>
              <a:rPr lang="it-IT" dirty="0"/>
              <a:t>3,38 </a:t>
            </a:r>
            <a:r>
              <a:rPr lang="it-IT" dirty="0" err="1"/>
              <a:t>Mld</a:t>
            </a:r>
            <a:r>
              <a:rPr lang="it-IT" dirty="0"/>
              <a:t> di € i consumi italiani di biologico </a:t>
            </a:r>
          </a:p>
          <a:p>
            <a:pPr marL="742950" lvl="1" indent="-285750">
              <a:buFont typeface="Arial" panose="020B0604020202020204" pitchFamily="34" charset="0"/>
              <a:buChar char="•"/>
            </a:pPr>
            <a:r>
              <a:rPr lang="it-IT" dirty="0"/>
              <a:t>In flessione rispetto al 2020 </a:t>
            </a:r>
          </a:p>
          <a:p>
            <a:pPr marL="742950" lvl="1" indent="-285750">
              <a:buFont typeface="Arial" panose="020B0604020202020204" pitchFamily="34" charset="0"/>
              <a:buChar char="•"/>
            </a:pPr>
            <a:r>
              <a:rPr lang="it-IT" dirty="0"/>
              <a:t>+4,5% rispetto al 2019 (</a:t>
            </a:r>
            <a:r>
              <a:rPr lang="it-IT" dirty="0" err="1"/>
              <a:t>pre-covid</a:t>
            </a:r>
            <a:r>
              <a:rPr lang="it-IT" dirty="0"/>
              <a:t>)</a:t>
            </a:r>
          </a:p>
        </p:txBody>
      </p:sp>
      <p:sp>
        <p:nvSpPr>
          <p:cNvPr id="8" name="Rettangolo 7">
            <a:extLst>
              <a:ext uri="{FF2B5EF4-FFF2-40B4-BE49-F238E27FC236}">
                <a16:creationId xmlns:a16="http://schemas.microsoft.com/office/drawing/2014/main" id="{DBE95605-71AE-44E2-8FE0-50ED86883BE3}"/>
              </a:ext>
            </a:extLst>
          </p:cNvPr>
          <p:cNvSpPr/>
          <p:nvPr/>
        </p:nvSpPr>
        <p:spPr>
          <a:xfrm>
            <a:off x="611560" y="3064005"/>
            <a:ext cx="7704856" cy="369332"/>
          </a:xfrm>
          <a:prstGeom prst="rect">
            <a:avLst/>
          </a:prstGeom>
        </p:spPr>
        <p:txBody>
          <a:bodyPr wrap="square">
            <a:spAutoFit/>
          </a:bodyPr>
          <a:lstStyle/>
          <a:p>
            <a:pPr marL="285750" indent="-285750">
              <a:buFont typeface="Wingdings" panose="05000000000000000000" pitchFamily="2" charset="2"/>
              <a:buChar char="Ø"/>
            </a:pPr>
            <a:r>
              <a:rPr lang="it-IT" dirty="0"/>
              <a:t>4% l’incidenza delle vendite di biologico sulla spesa per l’agroalimentare</a:t>
            </a:r>
          </a:p>
        </p:txBody>
      </p:sp>
      <p:sp>
        <p:nvSpPr>
          <p:cNvPr id="11" name="Rettangolo 10">
            <a:extLst>
              <a:ext uri="{FF2B5EF4-FFF2-40B4-BE49-F238E27FC236}">
                <a16:creationId xmlns:a16="http://schemas.microsoft.com/office/drawing/2014/main" id="{465740F2-B5C8-4290-AC37-78C0D89D8F7B}"/>
              </a:ext>
            </a:extLst>
          </p:cNvPr>
          <p:cNvSpPr/>
          <p:nvPr/>
        </p:nvSpPr>
        <p:spPr>
          <a:xfrm>
            <a:off x="323528" y="1247393"/>
            <a:ext cx="4178836" cy="461665"/>
          </a:xfrm>
          <a:prstGeom prst="rect">
            <a:avLst/>
          </a:prstGeom>
        </p:spPr>
        <p:txBody>
          <a:bodyPr wrap="none">
            <a:spAutoFit/>
          </a:bodyPr>
          <a:lstStyle/>
          <a:p>
            <a:r>
              <a:rPr lang="it-IT" sz="2400" b="1" dirty="0">
                <a:solidFill>
                  <a:srgbClr val="008000"/>
                </a:solidFill>
              </a:rPr>
              <a:t>Mercato e consumi –Italia 2021</a:t>
            </a:r>
          </a:p>
        </p:txBody>
      </p:sp>
      <p:sp>
        <p:nvSpPr>
          <p:cNvPr id="12" name="Rettangolo 11">
            <a:extLst>
              <a:ext uri="{FF2B5EF4-FFF2-40B4-BE49-F238E27FC236}">
                <a16:creationId xmlns:a16="http://schemas.microsoft.com/office/drawing/2014/main" id="{3D8C6F00-6D29-482F-B852-92CE94528778}"/>
              </a:ext>
            </a:extLst>
          </p:cNvPr>
          <p:cNvSpPr/>
          <p:nvPr/>
        </p:nvSpPr>
        <p:spPr>
          <a:xfrm>
            <a:off x="7020272" y="5436151"/>
            <a:ext cx="1659429" cy="400110"/>
          </a:xfrm>
          <a:prstGeom prst="rect">
            <a:avLst/>
          </a:prstGeom>
        </p:spPr>
        <p:txBody>
          <a:bodyPr wrap="none">
            <a:spAutoFit/>
          </a:bodyPr>
          <a:lstStyle/>
          <a:p>
            <a:r>
              <a:rPr lang="it-IT" sz="1000" i="1" dirty="0"/>
              <a:t>Fonte: Ismea su Dati Nielsen</a:t>
            </a:r>
          </a:p>
          <a:p>
            <a:r>
              <a:rPr lang="it-IT" sz="1000" i="1" dirty="0" err="1"/>
              <a:t>Macfrut</a:t>
            </a:r>
            <a:r>
              <a:rPr lang="it-IT" sz="1000" i="1" dirty="0"/>
              <a:t> 2022</a:t>
            </a:r>
          </a:p>
        </p:txBody>
      </p:sp>
      <p:sp>
        <p:nvSpPr>
          <p:cNvPr id="13" name="Rettangolo 12">
            <a:extLst>
              <a:ext uri="{FF2B5EF4-FFF2-40B4-BE49-F238E27FC236}">
                <a16:creationId xmlns:a16="http://schemas.microsoft.com/office/drawing/2014/main" id="{5560DF3C-EB78-4644-B099-5F6F70AA4BA5}"/>
              </a:ext>
            </a:extLst>
          </p:cNvPr>
          <p:cNvSpPr/>
          <p:nvPr/>
        </p:nvSpPr>
        <p:spPr>
          <a:xfrm>
            <a:off x="611560" y="4533168"/>
            <a:ext cx="7704856" cy="646331"/>
          </a:xfrm>
          <a:prstGeom prst="rect">
            <a:avLst/>
          </a:prstGeom>
        </p:spPr>
        <p:txBody>
          <a:bodyPr wrap="square">
            <a:spAutoFit/>
          </a:bodyPr>
          <a:lstStyle/>
          <a:p>
            <a:pPr marL="285750" indent="-285750">
              <a:buFont typeface="Wingdings" panose="05000000000000000000" pitchFamily="2" charset="2"/>
              <a:buChar char="Ø"/>
            </a:pPr>
            <a:r>
              <a:rPr lang="it-IT" dirty="0"/>
              <a:t>La quota più rilevante delle vendite di frutta e verdura </a:t>
            </a:r>
            <a:r>
              <a:rPr lang="it-IT" dirty="0" err="1"/>
              <a:t>bio</a:t>
            </a:r>
            <a:r>
              <a:rPr lang="it-IT" dirty="0"/>
              <a:t> viene realizzata nel canale </a:t>
            </a:r>
            <a:r>
              <a:rPr lang="it-IT" dirty="0" err="1"/>
              <a:t>ExtraGDO</a:t>
            </a:r>
            <a:r>
              <a:rPr lang="it-IT" dirty="0"/>
              <a:t> (negozi specializzati, mercati, vendita diretta)</a:t>
            </a:r>
          </a:p>
        </p:txBody>
      </p:sp>
      <p:sp>
        <p:nvSpPr>
          <p:cNvPr id="14" name="Rettangolo 13">
            <a:extLst>
              <a:ext uri="{FF2B5EF4-FFF2-40B4-BE49-F238E27FC236}">
                <a16:creationId xmlns:a16="http://schemas.microsoft.com/office/drawing/2014/main" id="{E4FE0FBE-719C-4020-A9C5-240E3428474D}"/>
              </a:ext>
            </a:extLst>
          </p:cNvPr>
          <p:cNvSpPr/>
          <p:nvPr/>
        </p:nvSpPr>
        <p:spPr>
          <a:xfrm>
            <a:off x="611560" y="3720338"/>
            <a:ext cx="7632848" cy="646331"/>
          </a:xfrm>
          <a:prstGeom prst="rect">
            <a:avLst/>
          </a:prstGeom>
        </p:spPr>
        <p:txBody>
          <a:bodyPr wrap="square">
            <a:spAutoFit/>
          </a:bodyPr>
          <a:lstStyle/>
          <a:p>
            <a:pPr marL="285750" indent="-285750">
              <a:buFont typeface="Wingdings" panose="05000000000000000000" pitchFamily="2" charset="2"/>
              <a:buChar char="Ø"/>
            </a:pPr>
            <a:r>
              <a:rPr lang="it-IT" dirty="0"/>
              <a:t>9,3% il valore dell’ortofrutta </a:t>
            </a:r>
            <a:r>
              <a:rPr lang="it-IT" dirty="0" err="1"/>
              <a:t>bio</a:t>
            </a:r>
            <a:r>
              <a:rPr lang="it-IT" dirty="0"/>
              <a:t> rispetto al mercato complessivo di frutta e verdura commercializzata in IT</a:t>
            </a:r>
          </a:p>
        </p:txBody>
      </p:sp>
    </p:spTree>
    <p:extLst>
      <p:ext uri="{BB962C8B-B14F-4D97-AF65-F5344CB8AC3E}">
        <p14:creationId xmlns:p14="http://schemas.microsoft.com/office/powerpoint/2010/main" val="71415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3C30469-0000-48F8-8B69-3CB6893D1038}"/>
              </a:ext>
            </a:extLst>
          </p:cNvPr>
          <p:cNvPicPr>
            <a:picLocks noChangeAspect="1"/>
          </p:cNvPicPr>
          <p:nvPr/>
        </p:nvPicPr>
        <p:blipFill>
          <a:blip r:embed="rId2"/>
          <a:stretch>
            <a:fillRect/>
          </a:stretch>
        </p:blipFill>
        <p:spPr>
          <a:xfrm>
            <a:off x="2634794" y="1804983"/>
            <a:ext cx="3774749" cy="3800428"/>
          </a:xfrm>
          <a:prstGeom prst="rect">
            <a:avLst/>
          </a:prstGeom>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4"/>
          <a:stretch>
            <a:fillRect/>
          </a:stretch>
        </p:blipFill>
        <p:spPr>
          <a:xfrm>
            <a:off x="323528" y="87173"/>
            <a:ext cx="2736304" cy="878638"/>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pic>
        <p:nvPicPr>
          <p:cNvPr id="3" name="Immagine 2">
            <a:extLst>
              <a:ext uri="{FF2B5EF4-FFF2-40B4-BE49-F238E27FC236}">
                <a16:creationId xmlns:a16="http://schemas.microsoft.com/office/drawing/2014/main" id="{89598F67-FD6C-4C86-8454-AA5B48551C29}"/>
              </a:ext>
            </a:extLst>
          </p:cNvPr>
          <p:cNvPicPr>
            <a:picLocks noChangeAspect="1"/>
          </p:cNvPicPr>
          <p:nvPr/>
        </p:nvPicPr>
        <p:blipFill>
          <a:blip r:embed="rId6"/>
          <a:stretch>
            <a:fillRect/>
          </a:stretch>
        </p:blipFill>
        <p:spPr>
          <a:xfrm>
            <a:off x="467544" y="1330336"/>
            <a:ext cx="4572000" cy="551656"/>
          </a:xfrm>
          <a:prstGeom prst="rect">
            <a:avLst/>
          </a:prstGeom>
        </p:spPr>
      </p:pic>
      <p:pic>
        <p:nvPicPr>
          <p:cNvPr id="6" name="Immagine 5">
            <a:extLst>
              <a:ext uri="{FF2B5EF4-FFF2-40B4-BE49-F238E27FC236}">
                <a16:creationId xmlns:a16="http://schemas.microsoft.com/office/drawing/2014/main" id="{D87B15F9-9C09-4B75-B374-C9C80BFFEF99}"/>
              </a:ext>
            </a:extLst>
          </p:cNvPr>
          <p:cNvPicPr>
            <a:picLocks noChangeAspect="1"/>
          </p:cNvPicPr>
          <p:nvPr/>
        </p:nvPicPr>
        <p:blipFill>
          <a:blip r:embed="rId7"/>
          <a:stretch>
            <a:fillRect/>
          </a:stretch>
        </p:blipFill>
        <p:spPr>
          <a:xfrm>
            <a:off x="258837" y="5693882"/>
            <a:ext cx="3112512" cy="173539"/>
          </a:xfrm>
          <a:prstGeom prst="rect">
            <a:avLst/>
          </a:prstGeom>
        </p:spPr>
      </p:pic>
      <p:pic>
        <p:nvPicPr>
          <p:cNvPr id="7" name="Immagine 6">
            <a:extLst>
              <a:ext uri="{FF2B5EF4-FFF2-40B4-BE49-F238E27FC236}">
                <a16:creationId xmlns:a16="http://schemas.microsoft.com/office/drawing/2014/main" id="{D0822787-68B0-47BF-B90A-4EE809B0F922}"/>
              </a:ext>
            </a:extLst>
          </p:cNvPr>
          <p:cNvPicPr>
            <a:picLocks noChangeAspect="1"/>
          </p:cNvPicPr>
          <p:nvPr/>
        </p:nvPicPr>
        <p:blipFill>
          <a:blip r:embed="rId8"/>
          <a:stretch>
            <a:fillRect/>
          </a:stretch>
        </p:blipFill>
        <p:spPr>
          <a:xfrm>
            <a:off x="2634794" y="1900651"/>
            <a:ext cx="927224" cy="271544"/>
          </a:xfrm>
          <a:prstGeom prst="rect">
            <a:avLst/>
          </a:prstGeom>
        </p:spPr>
      </p:pic>
      <p:pic>
        <p:nvPicPr>
          <p:cNvPr id="8" name="Immagine 7">
            <a:extLst>
              <a:ext uri="{FF2B5EF4-FFF2-40B4-BE49-F238E27FC236}">
                <a16:creationId xmlns:a16="http://schemas.microsoft.com/office/drawing/2014/main" id="{3C53BBF0-04C3-4D8F-B006-3D57ADC335E8}"/>
              </a:ext>
            </a:extLst>
          </p:cNvPr>
          <p:cNvPicPr>
            <a:picLocks noChangeAspect="1"/>
          </p:cNvPicPr>
          <p:nvPr/>
        </p:nvPicPr>
        <p:blipFill>
          <a:blip r:embed="rId9"/>
          <a:stretch>
            <a:fillRect/>
          </a:stretch>
        </p:blipFill>
        <p:spPr>
          <a:xfrm>
            <a:off x="1763688" y="5094578"/>
            <a:ext cx="1520646" cy="271544"/>
          </a:xfrm>
          <a:prstGeom prst="rect">
            <a:avLst/>
          </a:prstGeom>
        </p:spPr>
      </p:pic>
      <p:pic>
        <p:nvPicPr>
          <p:cNvPr id="11" name="Immagine 10">
            <a:extLst>
              <a:ext uri="{FF2B5EF4-FFF2-40B4-BE49-F238E27FC236}">
                <a16:creationId xmlns:a16="http://schemas.microsoft.com/office/drawing/2014/main" id="{E340A7F2-12F1-495C-895E-12F3D53138E2}"/>
              </a:ext>
            </a:extLst>
          </p:cNvPr>
          <p:cNvPicPr>
            <a:picLocks noChangeAspect="1"/>
          </p:cNvPicPr>
          <p:nvPr/>
        </p:nvPicPr>
        <p:blipFill>
          <a:blip r:embed="rId10"/>
          <a:stretch>
            <a:fillRect/>
          </a:stretch>
        </p:blipFill>
        <p:spPr>
          <a:xfrm>
            <a:off x="5616530" y="5195672"/>
            <a:ext cx="825624" cy="240807"/>
          </a:xfrm>
          <a:prstGeom prst="rect">
            <a:avLst/>
          </a:prstGeom>
        </p:spPr>
      </p:pic>
      <p:pic>
        <p:nvPicPr>
          <p:cNvPr id="12" name="Immagine 11">
            <a:extLst>
              <a:ext uri="{FF2B5EF4-FFF2-40B4-BE49-F238E27FC236}">
                <a16:creationId xmlns:a16="http://schemas.microsoft.com/office/drawing/2014/main" id="{B24FA47E-6B43-448F-B2B2-81616AF8D806}"/>
              </a:ext>
            </a:extLst>
          </p:cNvPr>
          <p:cNvPicPr>
            <a:picLocks noChangeAspect="1"/>
          </p:cNvPicPr>
          <p:nvPr/>
        </p:nvPicPr>
        <p:blipFill>
          <a:blip r:embed="rId11"/>
          <a:stretch>
            <a:fillRect/>
          </a:stretch>
        </p:blipFill>
        <p:spPr>
          <a:xfrm>
            <a:off x="5194446" y="1700082"/>
            <a:ext cx="1669792" cy="282391"/>
          </a:xfrm>
          <a:prstGeom prst="rect">
            <a:avLst/>
          </a:prstGeom>
        </p:spPr>
      </p:pic>
      <p:pic>
        <p:nvPicPr>
          <p:cNvPr id="13" name="Immagine 12">
            <a:extLst>
              <a:ext uri="{FF2B5EF4-FFF2-40B4-BE49-F238E27FC236}">
                <a16:creationId xmlns:a16="http://schemas.microsoft.com/office/drawing/2014/main" id="{1F9DDAA5-062A-450F-8EEF-9C2B643E69FA}"/>
              </a:ext>
            </a:extLst>
          </p:cNvPr>
          <p:cNvPicPr>
            <a:picLocks noChangeAspect="1"/>
          </p:cNvPicPr>
          <p:nvPr/>
        </p:nvPicPr>
        <p:blipFill>
          <a:blip r:embed="rId12"/>
          <a:stretch>
            <a:fillRect/>
          </a:stretch>
        </p:blipFill>
        <p:spPr>
          <a:xfrm>
            <a:off x="5968333" y="2356502"/>
            <a:ext cx="2343904" cy="242473"/>
          </a:xfrm>
          <a:prstGeom prst="rect">
            <a:avLst/>
          </a:prstGeom>
        </p:spPr>
      </p:pic>
      <p:pic>
        <p:nvPicPr>
          <p:cNvPr id="14" name="Immagine 13">
            <a:extLst>
              <a:ext uri="{FF2B5EF4-FFF2-40B4-BE49-F238E27FC236}">
                <a16:creationId xmlns:a16="http://schemas.microsoft.com/office/drawing/2014/main" id="{DD433AF1-E8A1-47C3-A84E-A1A4E88B49AE}"/>
              </a:ext>
            </a:extLst>
          </p:cNvPr>
          <p:cNvPicPr>
            <a:picLocks noChangeAspect="1"/>
          </p:cNvPicPr>
          <p:nvPr/>
        </p:nvPicPr>
        <p:blipFill>
          <a:blip r:embed="rId13"/>
          <a:stretch>
            <a:fillRect/>
          </a:stretch>
        </p:blipFill>
        <p:spPr>
          <a:xfrm>
            <a:off x="6320234" y="3058780"/>
            <a:ext cx="1088008" cy="223042"/>
          </a:xfrm>
          <a:prstGeom prst="rect">
            <a:avLst/>
          </a:prstGeom>
        </p:spPr>
      </p:pic>
      <p:pic>
        <p:nvPicPr>
          <p:cNvPr id="15" name="Immagine 14">
            <a:extLst>
              <a:ext uri="{FF2B5EF4-FFF2-40B4-BE49-F238E27FC236}">
                <a16:creationId xmlns:a16="http://schemas.microsoft.com/office/drawing/2014/main" id="{53F1D689-8919-4D48-B04C-5353BC458DB6}"/>
              </a:ext>
            </a:extLst>
          </p:cNvPr>
          <p:cNvPicPr>
            <a:picLocks noChangeAspect="1"/>
          </p:cNvPicPr>
          <p:nvPr/>
        </p:nvPicPr>
        <p:blipFill>
          <a:blip r:embed="rId14"/>
          <a:stretch>
            <a:fillRect/>
          </a:stretch>
        </p:blipFill>
        <p:spPr>
          <a:xfrm>
            <a:off x="6357279" y="3453924"/>
            <a:ext cx="1924680" cy="218714"/>
          </a:xfrm>
          <a:prstGeom prst="rect">
            <a:avLst/>
          </a:prstGeom>
        </p:spPr>
      </p:pic>
      <p:pic>
        <p:nvPicPr>
          <p:cNvPr id="16" name="Immagine 15">
            <a:extLst>
              <a:ext uri="{FF2B5EF4-FFF2-40B4-BE49-F238E27FC236}">
                <a16:creationId xmlns:a16="http://schemas.microsoft.com/office/drawing/2014/main" id="{702920DD-0298-43AF-A565-41090D6217DB}"/>
              </a:ext>
            </a:extLst>
          </p:cNvPr>
          <p:cNvPicPr>
            <a:picLocks noChangeAspect="1"/>
          </p:cNvPicPr>
          <p:nvPr/>
        </p:nvPicPr>
        <p:blipFill>
          <a:blip r:embed="rId15"/>
          <a:stretch>
            <a:fillRect/>
          </a:stretch>
        </p:blipFill>
        <p:spPr>
          <a:xfrm>
            <a:off x="6403476" y="3732575"/>
            <a:ext cx="1597784" cy="258465"/>
          </a:xfrm>
          <a:prstGeom prst="rect">
            <a:avLst/>
          </a:prstGeom>
        </p:spPr>
      </p:pic>
      <p:pic>
        <p:nvPicPr>
          <p:cNvPr id="17" name="Immagine 16">
            <a:extLst>
              <a:ext uri="{FF2B5EF4-FFF2-40B4-BE49-F238E27FC236}">
                <a16:creationId xmlns:a16="http://schemas.microsoft.com/office/drawing/2014/main" id="{437DCCF1-9350-4A29-89BA-38F007F4C83C}"/>
              </a:ext>
            </a:extLst>
          </p:cNvPr>
          <p:cNvPicPr>
            <a:picLocks noChangeAspect="1"/>
          </p:cNvPicPr>
          <p:nvPr/>
        </p:nvPicPr>
        <p:blipFill>
          <a:blip r:embed="rId16"/>
          <a:stretch>
            <a:fillRect/>
          </a:stretch>
        </p:blipFill>
        <p:spPr>
          <a:xfrm>
            <a:off x="6366531" y="4035697"/>
            <a:ext cx="1427728" cy="269520"/>
          </a:xfrm>
          <a:prstGeom prst="rect">
            <a:avLst/>
          </a:prstGeom>
        </p:spPr>
      </p:pic>
      <p:sp>
        <p:nvSpPr>
          <p:cNvPr id="18" name="Rettangolo 17">
            <a:extLst>
              <a:ext uri="{FF2B5EF4-FFF2-40B4-BE49-F238E27FC236}">
                <a16:creationId xmlns:a16="http://schemas.microsoft.com/office/drawing/2014/main" id="{2B34B5B2-A3CF-4426-85C1-E5EB00C7F4C6}"/>
              </a:ext>
            </a:extLst>
          </p:cNvPr>
          <p:cNvSpPr/>
          <p:nvPr/>
        </p:nvSpPr>
        <p:spPr>
          <a:xfrm>
            <a:off x="2996120" y="4277032"/>
            <a:ext cx="455533" cy="269520"/>
          </a:xfrm>
          <a:prstGeom prst="rect">
            <a:avLst/>
          </a:prstGeom>
          <a:solidFill>
            <a:srgbClr val="92C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436BE592-1187-46C9-944D-87A4B2A789BC}"/>
              </a:ext>
            </a:extLst>
          </p:cNvPr>
          <p:cNvSpPr/>
          <p:nvPr/>
        </p:nvSpPr>
        <p:spPr>
          <a:xfrm>
            <a:off x="4790332" y="5005230"/>
            <a:ext cx="455533" cy="269520"/>
          </a:xfrm>
          <a:prstGeom prst="rect">
            <a:avLst/>
          </a:prstGeom>
          <a:solidFill>
            <a:srgbClr val="00B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F67C67F6-C89E-494E-B10B-F8E01BCA9DB0}"/>
              </a:ext>
            </a:extLst>
          </p:cNvPr>
          <p:cNvSpPr/>
          <p:nvPr/>
        </p:nvSpPr>
        <p:spPr>
          <a:xfrm>
            <a:off x="5784008" y="3940792"/>
            <a:ext cx="336163" cy="205894"/>
          </a:xfrm>
          <a:prstGeom prst="rect">
            <a:avLst/>
          </a:prstGeom>
          <a:solidFill>
            <a:srgbClr val="698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28081BAE-2B58-4F31-B670-D3A2AB340EA0}"/>
              </a:ext>
            </a:extLst>
          </p:cNvPr>
          <p:cNvSpPr/>
          <p:nvPr/>
        </p:nvSpPr>
        <p:spPr>
          <a:xfrm>
            <a:off x="4606594" y="2113366"/>
            <a:ext cx="455533" cy="269520"/>
          </a:xfrm>
          <a:prstGeom prst="rect">
            <a:avLst/>
          </a:prstGeom>
          <a:solidFill>
            <a:srgbClr val="4F6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E34344EE-04CD-4CA8-8C64-464785509E84}"/>
              </a:ext>
            </a:extLst>
          </p:cNvPr>
          <p:cNvSpPr txBox="1"/>
          <p:nvPr/>
        </p:nvSpPr>
        <p:spPr>
          <a:xfrm>
            <a:off x="2927170" y="4122601"/>
            <a:ext cx="593432" cy="307777"/>
          </a:xfrm>
          <a:prstGeom prst="rect">
            <a:avLst/>
          </a:prstGeom>
          <a:noFill/>
        </p:spPr>
        <p:txBody>
          <a:bodyPr wrap="square" rtlCol="0">
            <a:spAutoFit/>
          </a:bodyPr>
          <a:lstStyle/>
          <a:p>
            <a:r>
              <a:rPr lang="it-IT" sz="1400" dirty="0">
                <a:solidFill>
                  <a:schemeClr val="bg1"/>
                </a:solidFill>
              </a:rPr>
              <a:t>20,4</a:t>
            </a:r>
          </a:p>
        </p:txBody>
      </p:sp>
      <p:sp>
        <p:nvSpPr>
          <p:cNvPr id="30" name="CasellaDiTesto 29">
            <a:extLst>
              <a:ext uri="{FF2B5EF4-FFF2-40B4-BE49-F238E27FC236}">
                <a16:creationId xmlns:a16="http://schemas.microsoft.com/office/drawing/2014/main" id="{DBFEC8CA-18E8-4EE3-9198-4F93F2FFC80D}"/>
              </a:ext>
            </a:extLst>
          </p:cNvPr>
          <p:cNvSpPr txBox="1"/>
          <p:nvPr/>
        </p:nvSpPr>
        <p:spPr>
          <a:xfrm>
            <a:off x="4721382" y="4845333"/>
            <a:ext cx="593432" cy="307777"/>
          </a:xfrm>
          <a:prstGeom prst="rect">
            <a:avLst/>
          </a:prstGeom>
          <a:noFill/>
        </p:spPr>
        <p:txBody>
          <a:bodyPr wrap="square" rtlCol="0">
            <a:spAutoFit/>
          </a:bodyPr>
          <a:lstStyle/>
          <a:p>
            <a:r>
              <a:rPr lang="it-IT" sz="1400" dirty="0">
                <a:solidFill>
                  <a:schemeClr val="bg1"/>
                </a:solidFill>
              </a:rPr>
              <a:t>26,1</a:t>
            </a:r>
          </a:p>
        </p:txBody>
      </p:sp>
      <p:sp>
        <p:nvSpPr>
          <p:cNvPr id="31" name="CasellaDiTesto 30">
            <a:extLst>
              <a:ext uri="{FF2B5EF4-FFF2-40B4-BE49-F238E27FC236}">
                <a16:creationId xmlns:a16="http://schemas.microsoft.com/office/drawing/2014/main" id="{596F52E2-32BB-49BA-AA6C-763B447BC6D5}"/>
              </a:ext>
            </a:extLst>
          </p:cNvPr>
          <p:cNvSpPr txBox="1"/>
          <p:nvPr/>
        </p:nvSpPr>
        <p:spPr>
          <a:xfrm>
            <a:off x="5792630" y="3930970"/>
            <a:ext cx="469194" cy="307777"/>
          </a:xfrm>
          <a:prstGeom prst="rect">
            <a:avLst/>
          </a:prstGeom>
          <a:noFill/>
        </p:spPr>
        <p:txBody>
          <a:bodyPr wrap="square" rtlCol="0">
            <a:spAutoFit/>
          </a:bodyPr>
          <a:lstStyle/>
          <a:p>
            <a:r>
              <a:rPr lang="it-IT" sz="1400" dirty="0">
                <a:solidFill>
                  <a:schemeClr val="bg1"/>
                </a:solidFill>
              </a:rPr>
              <a:t>4,2</a:t>
            </a:r>
          </a:p>
        </p:txBody>
      </p:sp>
      <p:sp>
        <p:nvSpPr>
          <p:cNvPr id="32" name="CasellaDiTesto 31">
            <a:extLst>
              <a:ext uri="{FF2B5EF4-FFF2-40B4-BE49-F238E27FC236}">
                <a16:creationId xmlns:a16="http://schemas.microsoft.com/office/drawing/2014/main" id="{6C6A26D4-8E5F-4ED6-AF1A-226349EAA59E}"/>
              </a:ext>
            </a:extLst>
          </p:cNvPr>
          <p:cNvSpPr txBox="1"/>
          <p:nvPr/>
        </p:nvSpPr>
        <p:spPr>
          <a:xfrm>
            <a:off x="4537644" y="2099003"/>
            <a:ext cx="593432" cy="307777"/>
          </a:xfrm>
          <a:prstGeom prst="rect">
            <a:avLst/>
          </a:prstGeom>
          <a:noFill/>
        </p:spPr>
        <p:txBody>
          <a:bodyPr wrap="square" rtlCol="0">
            <a:spAutoFit/>
          </a:bodyPr>
          <a:lstStyle/>
          <a:p>
            <a:r>
              <a:rPr lang="it-IT" sz="1400" dirty="0">
                <a:solidFill>
                  <a:schemeClr val="bg1"/>
                </a:solidFill>
              </a:rPr>
              <a:t>12,0</a:t>
            </a:r>
          </a:p>
        </p:txBody>
      </p:sp>
      <p:sp>
        <p:nvSpPr>
          <p:cNvPr id="33" name="Rettangolo 32">
            <a:extLst>
              <a:ext uri="{FF2B5EF4-FFF2-40B4-BE49-F238E27FC236}">
                <a16:creationId xmlns:a16="http://schemas.microsoft.com/office/drawing/2014/main" id="{DA16B525-E86D-4764-BA12-31CC37C0D1E9}"/>
              </a:ext>
            </a:extLst>
          </p:cNvPr>
          <p:cNvSpPr/>
          <p:nvPr/>
        </p:nvSpPr>
        <p:spPr>
          <a:xfrm>
            <a:off x="6668528" y="5612469"/>
            <a:ext cx="2315057" cy="246221"/>
          </a:xfrm>
          <a:prstGeom prst="rect">
            <a:avLst/>
          </a:prstGeom>
        </p:spPr>
        <p:txBody>
          <a:bodyPr wrap="none">
            <a:spAutoFit/>
          </a:bodyPr>
          <a:lstStyle/>
          <a:p>
            <a:r>
              <a:rPr lang="it-IT" sz="1000" i="1" dirty="0"/>
              <a:t>Fonte: elaborazioni Ismea su dati Nielsen</a:t>
            </a:r>
          </a:p>
        </p:txBody>
      </p:sp>
      <p:sp>
        <p:nvSpPr>
          <p:cNvPr id="20" name="Rettangolo 19">
            <a:extLst>
              <a:ext uri="{FF2B5EF4-FFF2-40B4-BE49-F238E27FC236}">
                <a16:creationId xmlns:a16="http://schemas.microsoft.com/office/drawing/2014/main" id="{BAD40F1D-485D-4264-BEF8-5D6583D7717B}"/>
              </a:ext>
            </a:extLst>
          </p:cNvPr>
          <p:cNvSpPr/>
          <p:nvPr/>
        </p:nvSpPr>
        <p:spPr>
          <a:xfrm>
            <a:off x="365792" y="2293714"/>
            <a:ext cx="1687337" cy="2308324"/>
          </a:xfrm>
          <a:prstGeom prst="rect">
            <a:avLst/>
          </a:prstGeom>
        </p:spPr>
        <p:txBody>
          <a:bodyPr wrap="square">
            <a:spAutoFit/>
          </a:bodyPr>
          <a:lstStyle/>
          <a:p>
            <a:pPr algn="r"/>
            <a:r>
              <a:rPr lang="it-IT" sz="1600" i="1" dirty="0">
                <a:solidFill>
                  <a:srgbClr val="008000"/>
                </a:solidFill>
              </a:rPr>
              <a:t>Nel carrello della spesa </a:t>
            </a:r>
            <a:r>
              <a:rPr lang="it-IT" sz="1600" i="1" dirty="0" err="1">
                <a:solidFill>
                  <a:srgbClr val="008000"/>
                </a:solidFill>
              </a:rPr>
              <a:t>bio</a:t>
            </a:r>
            <a:r>
              <a:rPr lang="it-IT" sz="1600" i="1" dirty="0">
                <a:solidFill>
                  <a:srgbClr val="008000"/>
                </a:solidFill>
              </a:rPr>
              <a:t> frutta e ortaggi sono le categorie merceologiche più rappresentate (46,1% nel </a:t>
            </a:r>
            <a:r>
              <a:rPr lang="it-IT" sz="1600" i="1" dirty="0" err="1">
                <a:solidFill>
                  <a:srgbClr val="008000"/>
                </a:solidFill>
              </a:rPr>
              <a:t>bio</a:t>
            </a:r>
            <a:r>
              <a:rPr lang="it-IT" sz="1600" i="1" dirty="0">
                <a:solidFill>
                  <a:srgbClr val="008000"/>
                </a:solidFill>
              </a:rPr>
              <a:t> vs 20% nel convenzionale)</a:t>
            </a:r>
          </a:p>
        </p:txBody>
      </p:sp>
    </p:spTree>
    <p:extLst>
      <p:ext uri="{BB962C8B-B14F-4D97-AF65-F5344CB8AC3E}">
        <p14:creationId xmlns:p14="http://schemas.microsoft.com/office/powerpoint/2010/main" val="93620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pic>
        <p:nvPicPr>
          <p:cNvPr id="3" name="Immagine 2">
            <a:extLst>
              <a:ext uri="{FF2B5EF4-FFF2-40B4-BE49-F238E27FC236}">
                <a16:creationId xmlns:a16="http://schemas.microsoft.com/office/drawing/2014/main" id="{99209945-C77C-4CDA-B350-8584E4B5A94A}"/>
              </a:ext>
            </a:extLst>
          </p:cNvPr>
          <p:cNvPicPr>
            <a:picLocks noChangeAspect="1"/>
          </p:cNvPicPr>
          <p:nvPr/>
        </p:nvPicPr>
        <p:blipFill>
          <a:blip r:embed="rId5"/>
          <a:stretch>
            <a:fillRect/>
          </a:stretch>
        </p:blipFill>
        <p:spPr>
          <a:xfrm>
            <a:off x="555277" y="2101742"/>
            <a:ext cx="5864200" cy="2360341"/>
          </a:xfrm>
          <a:prstGeom prst="rect">
            <a:avLst/>
          </a:prstGeom>
        </p:spPr>
      </p:pic>
      <p:pic>
        <p:nvPicPr>
          <p:cNvPr id="4" name="Immagine 3">
            <a:extLst>
              <a:ext uri="{FF2B5EF4-FFF2-40B4-BE49-F238E27FC236}">
                <a16:creationId xmlns:a16="http://schemas.microsoft.com/office/drawing/2014/main" id="{D1B93663-58E9-4EC6-97D9-7E2879CE06B1}"/>
              </a:ext>
            </a:extLst>
          </p:cNvPr>
          <p:cNvPicPr>
            <a:picLocks noChangeAspect="1"/>
          </p:cNvPicPr>
          <p:nvPr/>
        </p:nvPicPr>
        <p:blipFill>
          <a:blip r:embed="rId6"/>
          <a:stretch>
            <a:fillRect/>
          </a:stretch>
        </p:blipFill>
        <p:spPr>
          <a:xfrm>
            <a:off x="586090" y="1298176"/>
            <a:ext cx="3829432" cy="693087"/>
          </a:xfrm>
          <a:prstGeom prst="rect">
            <a:avLst/>
          </a:prstGeom>
        </p:spPr>
      </p:pic>
      <p:sp>
        <p:nvSpPr>
          <p:cNvPr id="5" name="Rettangolo 4">
            <a:extLst>
              <a:ext uri="{FF2B5EF4-FFF2-40B4-BE49-F238E27FC236}">
                <a16:creationId xmlns:a16="http://schemas.microsoft.com/office/drawing/2014/main" id="{8E70B040-EBC6-4B6A-BC42-3B5993D02D55}"/>
              </a:ext>
            </a:extLst>
          </p:cNvPr>
          <p:cNvSpPr/>
          <p:nvPr/>
        </p:nvSpPr>
        <p:spPr>
          <a:xfrm>
            <a:off x="6605968" y="5527364"/>
            <a:ext cx="2300630" cy="400110"/>
          </a:xfrm>
          <a:prstGeom prst="rect">
            <a:avLst/>
          </a:prstGeom>
        </p:spPr>
        <p:txBody>
          <a:bodyPr wrap="none">
            <a:spAutoFit/>
          </a:bodyPr>
          <a:lstStyle/>
          <a:p>
            <a:r>
              <a:rPr lang="it-IT" sz="1000" i="1" dirty="0"/>
              <a:t>Fonte: elaborazioni Ismea su dati Nielsen</a:t>
            </a:r>
          </a:p>
          <a:p>
            <a:r>
              <a:rPr lang="it-IT" sz="1000" i="1" dirty="0"/>
              <a:t>Report ISMEA Acquisti </a:t>
            </a:r>
            <a:r>
              <a:rPr lang="it-IT" sz="1000" i="1" dirty="0" err="1"/>
              <a:t>bio</a:t>
            </a:r>
            <a:r>
              <a:rPr lang="it-IT" sz="1000" i="1" dirty="0"/>
              <a:t> 2021</a:t>
            </a:r>
          </a:p>
        </p:txBody>
      </p:sp>
      <p:sp>
        <p:nvSpPr>
          <p:cNvPr id="6" name="Rettangolo 5">
            <a:extLst>
              <a:ext uri="{FF2B5EF4-FFF2-40B4-BE49-F238E27FC236}">
                <a16:creationId xmlns:a16="http://schemas.microsoft.com/office/drawing/2014/main" id="{F62058EE-6884-4FF9-B759-D88F6FEE1C61}"/>
              </a:ext>
            </a:extLst>
          </p:cNvPr>
          <p:cNvSpPr/>
          <p:nvPr/>
        </p:nvSpPr>
        <p:spPr>
          <a:xfrm>
            <a:off x="346579" y="4925974"/>
            <a:ext cx="6487047" cy="584775"/>
          </a:xfrm>
          <a:prstGeom prst="rect">
            <a:avLst/>
          </a:prstGeom>
        </p:spPr>
        <p:txBody>
          <a:bodyPr wrap="square">
            <a:spAutoFit/>
          </a:bodyPr>
          <a:lstStyle/>
          <a:p>
            <a:r>
              <a:rPr lang="it-IT" sz="1600" i="1" dirty="0">
                <a:solidFill>
                  <a:srgbClr val="AB662E"/>
                </a:solidFill>
              </a:rPr>
              <a:t>Resta positiva la performance dei Discount che, dopo il +9,4% del 2020, </a:t>
            </a:r>
          </a:p>
          <a:p>
            <a:r>
              <a:rPr lang="it-IT" sz="1600" i="1" dirty="0">
                <a:solidFill>
                  <a:srgbClr val="AB662E"/>
                </a:solidFill>
              </a:rPr>
              <a:t>è l’unico canale in crescita anche nel 2021</a:t>
            </a:r>
          </a:p>
        </p:txBody>
      </p:sp>
      <p:sp>
        <p:nvSpPr>
          <p:cNvPr id="7" name="Rettangolo 6">
            <a:extLst>
              <a:ext uri="{FF2B5EF4-FFF2-40B4-BE49-F238E27FC236}">
                <a16:creationId xmlns:a16="http://schemas.microsoft.com/office/drawing/2014/main" id="{442BF928-754E-4D1E-BA8C-E352B12FF057}"/>
              </a:ext>
            </a:extLst>
          </p:cNvPr>
          <p:cNvSpPr/>
          <p:nvPr/>
        </p:nvSpPr>
        <p:spPr>
          <a:xfrm>
            <a:off x="6516215" y="1280195"/>
            <a:ext cx="2390653" cy="2308324"/>
          </a:xfrm>
          <a:prstGeom prst="rect">
            <a:avLst/>
          </a:prstGeom>
          <a:solidFill>
            <a:srgbClr val="A6A6A6"/>
          </a:solidFill>
        </p:spPr>
        <p:txBody>
          <a:bodyPr wrap="square">
            <a:spAutoFit/>
          </a:bodyPr>
          <a:lstStyle/>
          <a:p>
            <a:pPr algn="r"/>
            <a:r>
              <a:rPr lang="it-IT" sz="1600" i="1" dirty="0">
                <a:solidFill>
                  <a:schemeClr val="bg1"/>
                </a:solidFill>
              </a:rPr>
              <a:t>si evidenzia la maggior rappresentatività del canale “Negozi tradizionali” che, per il </a:t>
            </a:r>
            <a:r>
              <a:rPr lang="it-IT" sz="1600" i="1" dirty="0" err="1">
                <a:solidFill>
                  <a:schemeClr val="bg1"/>
                </a:solidFill>
              </a:rPr>
              <a:t>bio</a:t>
            </a:r>
            <a:r>
              <a:rPr lang="it-IT" sz="1600" i="1" dirty="0">
                <a:solidFill>
                  <a:schemeClr val="bg1"/>
                </a:solidFill>
              </a:rPr>
              <a:t>, significa essenzialmente catena specializzata nella vendita di prodotti biologici e piccoli negozi di prossimità</a:t>
            </a:r>
          </a:p>
        </p:txBody>
      </p:sp>
    </p:spTree>
    <p:extLst>
      <p:ext uri="{BB962C8B-B14F-4D97-AF65-F5344CB8AC3E}">
        <p14:creationId xmlns:p14="http://schemas.microsoft.com/office/powerpoint/2010/main" val="329614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CasellaDiTesto 5">
            <a:extLst>
              <a:ext uri="{FF2B5EF4-FFF2-40B4-BE49-F238E27FC236}">
                <a16:creationId xmlns:a16="http://schemas.microsoft.com/office/drawing/2014/main" id="{377ADDCB-341D-43C5-B5E4-889DCDFDAE5D}"/>
              </a:ext>
            </a:extLst>
          </p:cNvPr>
          <p:cNvSpPr txBox="1"/>
          <p:nvPr/>
        </p:nvSpPr>
        <p:spPr>
          <a:xfrm>
            <a:off x="3042320" y="1204878"/>
            <a:ext cx="3625095" cy="400110"/>
          </a:xfrm>
          <a:prstGeom prst="rect">
            <a:avLst/>
          </a:prstGeom>
          <a:noFill/>
        </p:spPr>
        <p:txBody>
          <a:bodyPr wrap="none" rtlCol="0">
            <a:spAutoFit/>
          </a:bodyPr>
          <a:lstStyle/>
          <a:p>
            <a:r>
              <a:rPr lang="it-IT" sz="2000" b="1" dirty="0">
                <a:solidFill>
                  <a:schemeClr val="tx2"/>
                </a:solidFill>
              </a:rPr>
              <a:t>Misura 11 - Agricoltura biologica</a:t>
            </a:r>
          </a:p>
        </p:txBody>
      </p:sp>
      <p:sp>
        <p:nvSpPr>
          <p:cNvPr id="7" name="Rettangolo 6">
            <a:extLst>
              <a:ext uri="{FF2B5EF4-FFF2-40B4-BE49-F238E27FC236}">
                <a16:creationId xmlns:a16="http://schemas.microsoft.com/office/drawing/2014/main" id="{049568C7-08AF-4325-9077-FFB72596BAB0}"/>
              </a:ext>
            </a:extLst>
          </p:cNvPr>
          <p:cNvSpPr/>
          <p:nvPr/>
        </p:nvSpPr>
        <p:spPr>
          <a:xfrm>
            <a:off x="531585" y="1789332"/>
            <a:ext cx="8208912" cy="646331"/>
          </a:xfrm>
          <a:prstGeom prst="rect">
            <a:avLst/>
          </a:prstGeom>
          <a:ln>
            <a:solidFill>
              <a:schemeClr val="accent1">
                <a:lumMod val="40000"/>
                <a:lumOff val="60000"/>
              </a:schemeClr>
            </a:solidFill>
          </a:ln>
          <a:effectLst>
            <a:glow rad="63500">
              <a:schemeClr val="accent1">
                <a:satMod val="175000"/>
                <a:alpha val="40000"/>
              </a:schemeClr>
            </a:glow>
          </a:effectLst>
        </p:spPr>
        <p:txBody>
          <a:bodyPr wrap="square">
            <a:spAutoFit/>
          </a:bodyPr>
          <a:lstStyle/>
          <a:p>
            <a:pPr algn="ctr"/>
            <a:r>
              <a:rPr lang="it-IT" dirty="0"/>
              <a:t>I destinatari del bando sono </a:t>
            </a:r>
            <a:r>
              <a:rPr lang="it-IT" b="1" dirty="0">
                <a:solidFill>
                  <a:schemeClr val="accent6">
                    <a:lumMod val="50000"/>
                  </a:schemeClr>
                </a:solidFill>
              </a:rPr>
              <a:t>agricoltori singoli o associati</a:t>
            </a:r>
            <a:r>
              <a:rPr lang="it-IT" dirty="0"/>
              <a:t>, che sono agricoltori</a:t>
            </a:r>
            <a:r>
              <a:rPr lang="it-IT" b="1" dirty="0"/>
              <a:t> </a:t>
            </a:r>
            <a:r>
              <a:rPr lang="it-IT" b="1" dirty="0">
                <a:solidFill>
                  <a:schemeClr val="accent6">
                    <a:lumMod val="50000"/>
                  </a:schemeClr>
                </a:solidFill>
              </a:rPr>
              <a:t>in attività</a:t>
            </a:r>
            <a:r>
              <a:rPr lang="it-IT" dirty="0"/>
              <a:t>, ai sensi dell’articolo 9 del Regolamento (UE) n. 1307/2013. </a:t>
            </a:r>
          </a:p>
        </p:txBody>
      </p:sp>
      <p:sp>
        <p:nvSpPr>
          <p:cNvPr id="8" name="Rettangolo 7">
            <a:extLst>
              <a:ext uri="{FF2B5EF4-FFF2-40B4-BE49-F238E27FC236}">
                <a16:creationId xmlns:a16="http://schemas.microsoft.com/office/drawing/2014/main" id="{820AD17D-6A06-4BD5-8909-3A6AD714F10C}"/>
              </a:ext>
            </a:extLst>
          </p:cNvPr>
          <p:cNvSpPr/>
          <p:nvPr/>
        </p:nvSpPr>
        <p:spPr>
          <a:xfrm>
            <a:off x="395536" y="2789054"/>
            <a:ext cx="8316355" cy="3016210"/>
          </a:xfrm>
          <a:prstGeom prst="rect">
            <a:avLst/>
          </a:prstGeom>
        </p:spPr>
        <p:txBody>
          <a:bodyPr wrap="square">
            <a:spAutoFit/>
          </a:bodyPr>
          <a:lstStyle/>
          <a:p>
            <a:pPr marL="266700" indent="-266700" algn="just">
              <a:tabLst>
                <a:tab pos="266700" algn="l"/>
              </a:tabLst>
            </a:pPr>
            <a:r>
              <a:rPr lang="it-IT" sz="2000" dirty="0"/>
              <a:t>1. 	iscrizione nell’elenco degli operatori del settore biologico, oppure l’aver presentato la </a:t>
            </a:r>
            <a:r>
              <a:rPr lang="it-IT" sz="2000" u="sng" dirty="0">
                <a:solidFill>
                  <a:schemeClr val="accent6">
                    <a:lumMod val="50000"/>
                  </a:schemeClr>
                </a:solidFill>
              </a:rPr>
              <a:t>Notifica di attività biologica</a:t>
            </a:r>
            <a:r>
              <a:rPr lang="it-IT" sz="2000" dirty="0"/>
              <a:t> e avere ottenuto l’idoneità dall’Organismo di certificazione; </a:t>
            </a:r>
          </a:p>
          <a:p>
            <a:pPr marL="266700" indent="-266700" algn="just">
              <a:spcBef>
                <a:spcPts val="600"/>
              </a:spcBef>
              <a:tabLst>
                <a:tab pos="266700" algn="l"/>
              </a:tabLst>
            </a:pPr>
            <a:r>
              <a:rPr lang="it-IT" sz="2000" dirty="0"/>
              <a:t>2. 	adozione delle tecniche di coltivazione biologica </a:t>
            </a:r>
            <a:r>
              <a:rPr lang="it-IT" sz="2000" u="sng" dirty="0">
                <a:solidFill>
                  <a:schemeClr val="accent6">
                    <a:lumMod val="50000"/>
                  </a:schemeClr>
                </a:solidFill>
              </a:rPr>
              <a:t>su tutte le superfici delle Unità Tecnico Economiche (UTE)</a:t>
            </a:r>
            <a:r>
              <a:rPr lang="it-IT" sz="2000" dirty="0"/>
              <a:t> aziendali interessate dall’aiuto, per l’intera durata del periodo di impegno. E’ ammessa una tolleranza pari al 3%; </a:t>
            </a:r>
          </a:p>
          <a:p>
            <a:pPr marL="266700" indent="-266700" algn="just">
              <a:spcBef>
                <a:spcPts val="600"/>
              </a:spcBef>
              <a:tabLst>
                <a:tab pos="266700" algn="l"/>
              </a:tabLst>
            </a:pPr>
            <a:r>
              <a:rPr lang="it-IT" sz="2000" dirty="0"/>
              <a:t>3. 	in alternativa al punto 2. Adozione delle tecniche di coltivazione biologica con riguardo alle colture perenni specializzate coltivate su tutta la superficie dell’UTE di cui al punto precedente; </a:t>
            </a:r>
          </a:p>
        </p:txBody>
      </p:sp>
    </p:spTree>
    <p:extLst>
      <p:ext uri="{BB962C8B-B14F-4D97-AF65-F5344CB8AC3E}">
        <p14:creationId xmlns:p14="http://schemas.microsoft.com/office/powerpoint/2010/main" val="91779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6" name="Rettangolo 5">
            <a:extLst>
              <a:ext uri="{FF2B5EF4-FFF2-40B4-BE49-F238E27FC236}">
                <a16:creationId xmlns:a16="http://schemas.microsoft.com/office/drawing/2014/main" id="{B4E0250A-971D-499C-BAA5-2E41FD9B7337}"/>
              </a:ext>
            </a:extLst>
          </p:cNvPr>
          <p:cNvSpPr/>
          <p:nvPr/>
        </p:nvSpPr>
        <p:spPr>
          <a:xfrm>
            <a:off x="539552" y="1196752"/>
            <a:ext cx="8136904" cy="3631763"/>
          </a:xfrm>
          <a:prstGeom prst="rect">
            <a:avLst/>
          </a:prstGeom>
        </p:spPr>
        <p:txBody>
          <a:bodyPr wrap="square">
            <a:spAutoFit/>
          </a:bodyPr>
          <a:lstStyle/>
          <a:p>
            <a:pPr marL="266700" indent="-266700" algn="just">
              <a:spcBef>
                <a:spcPts val="600"/>
              </a:spcBef>
              <a:tabLst>
                <a:tab pos="266700" algn="l"/>
              </a:tabLst>
            </a:pPr>
            <a:r>
              <a:rPr lang="it-IT" sz="2000" dirty="0"/>
              <a:t>4. 	la superficie aziendale sottoposta all’impegno sia di </a:t>
            </a:r>
            <a:r>
              <a:rPr lang="it-IT" sz="2000" b="1" dirty="0">
                <a:solidFill>
                  <a:schemeClr val="accent6">
                    <a:lumMod val="50000"/>
                  </a:schemeClr>
                </a:solidFill>
              </a:rPr>
              <a:t>almeno 3 ettari</a:t>
            </a:r>
            <a:r>
              <a:rPr lang="it-IT" sz="2000" dirty="0"/>
              <a:t>, che può essere ridotta a </a:t>
            </a:r>
            <a:r>
              <a:rPr lang="it-IT" sz="2000" b="1" dirty="0">
                <a:solidFill>
                  <a:schemeClr val="accent6">
                    <a:lumMod val="50000"/>
                  </a:schemeClr>
                </a:solidFill>
              </a:rPr>
              <a:t>0,5 ettari </a:t>
            </a:r>
            <a:r>
              <a:rPr lang="it-IT" sz="2000" u="sng" dirty="0">
                <a:solidFill>
                  <a:schemeClr val="accent6">
                    <a:lumMod val="50000"/>
                  </a:schemeClr>
                </a:solidFill>
              </a:rPr>
              <a:t>nel caso di coltivazioni in serre o tunnel, di colture arboree da frutto (frutta, vite, olivo) o ortive</a:t>
            </a:r>
            <a:r>
              <a:rPr lang="it-IT" sz="2000" dirty="0"/>
              <a:t>; </a:t>
            </a:r>
          </a:p>
          <a:p>
            <a:pPr marL="266700" indent="-266700" algn="just">
              <a:spcBef>
                <a:spcPts val="600"/>
              </a:spcBef>
              <a:tabLst>
                <a:tab pos="266700" algn="l"/>
              </a:tabLst>
            </a:pPr>
            <a:r>
              <a:rPr lang="it-IT" sz="2000" dirty="0"/>
              <a:t>5. 	il sostegno “foraggere con bovini </a:t>
            </a:r>
            <a:r>
              <a:rPr lang="it-IT" sz="2000" dirty="0" err="1"/>
              <a:t>bio</a:t>
            </a:r>
            <a:r>
              <a:rPr lang="it-IT" sz="2000" dirty="0"/>
              <a:t>” o “ovini e caprini </a:t>
            </a:r>
            <a:r>
              <a:rPr lang="it-IT" sz="2000" dirty="0" err="1"/>
              <a:t>bio</a:t>
            </a:r>
            <a:r>
              <a:rPr lang="it-IT" sz="2000" dirty="0"/>
              <a:t>” o “equidi </a:t>
            </a:r>
            <a:r>
              <a:rPr lang="it-IT" sz="2000" dirty="0" err="1"/>
              <a:t>bio</a:t>
            </a:r>
            <a:r>
              <a:rPr lang="it-IT" sz="2000" dirty="0"/>
              <a:t>” è concesso alle aziende con presenza di bovini e/o ovi-caprini allevati secondo il metodo biologico ed è obbligatoria la </a:t>
            </a:r>
            <a:r>
              <a:rPr lang="it-IT" sz="2000" u="sng" dirty="0">
                <a:solidFill>
                  <a:schemeClr val="accent6">
                    <a:lumMod val="50000"/>
                  </a:schemeClr>
                </a:solidFill>
              </a:rPr>
              <a:t>sottoscrizione dell’impegno anche per l’attività zootecnica, nel rispetto del Reg. CE 834/2007 e </a:t>
            </a:r>
            <a:r>
              <a:rPr lang="it-IT" sz="2000" u="sng" dirty="0" err="1">
                <a:solidFill>
                  <a:schemeClr val="accent6">
                    <a:lumMod val="50000"/>
                  </a:schemeClr>
                </a:solidFill>
              </a:rPr>
              <a:t>s.m.i.</a:t>
            </a:r>
            <a:r>
              <a:rPr lang="it-IT" sz="2000" u="sng" dirty="0">
                <a:solidFill>
                  <a:schemeClr val="accent6">
                    <a:lumMod val="50000"/>
                  </a:schemeClr>
                </a:solidFill>
              </a:rPr>
              <a:t> </a:t>
            </a:r>
            <a:r>
              <a:rPr lang="it-IT" sz="2000" dirty="0"/>
              <a:t>;</a:t>
            </a:r>
          </a:p>
          <a:p>
            <a:pPr marL="266700" indent="-266700" algn="just">
              <a:spcBef>
                <a:spcPts val="600"/>
              </a:spcBef>
              <a:tabLst>
                <a:tab pos="266700" algn="l"/>
              </a:tabLst>
            </a:pPr>
            <a:r>
              <a:rPr lang="it-IT" sz="2000" dirty="0"/>
              <a:t>6. 	Dimostrare la disponibilità delle superfici in base ad un diritto reale di godimento debitamente provato attraverso il titolo di proprietà del bene o la presenza di un valido contratto registrato di affitto o di comodato d’uso. </a:t>
            </a:r>
          </a:p>
        </p:txBody>
      </p:sp>
      <p:sp>
        <p:nvSpPr>
          <p:cNvPr id="7" name="Rettangolo 6">
            <a:extLst>
              <a:ext uri="{FF2B5EF4-FFF2-40B4-BE49-F238E27FC236}">
                <a16:creationId xmlns:a16="http://schemas.microsoft.com/office/drawing/2014/main" id="{7F3362D7-E33C-436D-B715-60B435C1A015}"/>
              </a:ext>
            </a:extLst>
          </p:cNvPr>
          <p:cNvSpPr/>
          <p:nvPr/>
        </p:nvSpPr>
        <p:spPr>
          <a:xfrm>
            <a:off x="485546" y="4845431"/>
            <a:ext cx="8244916" cy="954107"/>
          </a:xfrm>
          <a:prstGeom prst="rect">
            <a:avLst/>
          </a:prstGeom>
          <a:ln>
            <a:solidFill>
              <a:schemeClr val="accent1">
                <a:lumMod val="40000"/>
                <a:lumOff val="60000"/>
              </a:schemeClr>
            </a:solidFill>
          </a:ln>
          <a:effectLst>
            <a:glow rad="63500">
              <a:schemeClr val="accent1">
                <a:satMod val="175000"/>
                <a:alpha val="40000"/>
              </a:schemeClr>
            </a:glow>
          </a:effectLst>
        </p:spPr>
        <p:txBody>
          <a:bodyPr wrap="square">
            <a:spAutoFit/>
          </a:bodyPr>
          <a:lstStyle/>
          <a:p>
            <a:pPr algn="ctr"/>
            <a:r>
              <a:rPr lang="it-IT" sz="1400" b="1" i="1" dirty="0">
                <a:solidFill>
                  <a:schemeClr val="tx2">
                    <a:lumMod val="75000"/>
                  </a:schemeClr>
                </a:solidFill>
              </a:rPr>
              <a:t>La misura richiede il rispetto delle norme di agricoltura biologica nel rispetto delle prescrizioni stabilite dai Regolamenti CE n. 834/2007 e n. 889/2008 e </a:t>
            </a:r>
            <a:r>
              <a:rPr lang="it-IT" sz="1400" b="1" i="1" dirty="0" err="1">
                <a:solidFill>
                  <a:schemeClr val="tx2">
                    <a:lumMod val="75000"/>
                  </a:schemeClr>
                </a:solidFill>
              </a:rPr>
              <a:t>smi</a:t>
            </a:r>
            <a:r>
              <a:rPr lang="it-IT" sz="1400" b="1" i="1" dirty="0">
                <a:solidFill>
                  <a:schemeClr val="tx2">
                    <a:lumMod val="75000"/>
                  </a:schemeClr>
                </a:solidFill>
              </a:rPr>
              <a:t>.</a:t>
            </a:r>
          </a:p>
          <a:p>
            <a:pPr algn="ctr"/>
            <a:endParaRPr lang="it-IT" sz="1000" b="1" dirty="0">
              <a:solidFill>
                <a:schemeClr val="tx2">
                  <a:lumMod val="75000"/>
                </a:schemeClr>
              </a:solidFill>
            </a:endParaRPr>
          </a:p>
          <a:p>
            <a:pPr algn="ctr"/>
            <a:r>
              <a:rPr lang="it-IT" b="1" dirty="0">
                <a:solidFill>
                  <a:schemeClr val="tx2">
                    <a:lumMod val="75000"/>
                  </a:schemeClr>
                </a:solidFill>
              </a:rPr>
              <a:t>Dal 1° gennaio 2022 è entrato in vigore il nuovo Regolamento UE 2018/848</a:t>
            </a:r>
            <a:endParaRPr lang="it-IT" sz="1400" b="1" dirty="0">
              <a:solidFill>
                <a:schemeClr val="tx2">
                  <a:lumMod val="75000"/>
                </a:schemeClr>
              </a:solidFill>
            </a:endParaRPr>
          </a:p>
        </p:txBody>
      </p:sp>
    </p:spTree>
    <p:extLst>
      <p:ext uri="{BB962C8B-B14F-4D97-AF65-F5344CB8AC3E}">
        <p14:creationId xmlns:p14="http://schemas.microsoft.com/office/powerpoint/2010/main" val="13795820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2268</Words>
  <Application>Microsoft Office PowerPoint</Application>
  <PresentationFormat>Presentazione su schermo (4:3)</PresentationFormat>
  <Paragraphs>180</Paragraphs>
  <Slides>26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ＭＳ Ｐゴシック</vt:lpstr>
      <vt:lpstr>Aharoni</vt:lpstr>
      <vt:lpstr>Arial</vt:lpstr>
      <vt:lpstr>Calibri</vt:lpstr>
      <vt:lpstr>Myriad Pro</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Ilaria Conti</dc:creator>
  <cp:lastModifiedBy>Regione Marche</cp:lastModifiedBy>
  <cp:revision>74</cp:revision>
  <dcterms:created xsi:type="dcterms:W3CDTF">2017-02-20T13:24:14Z</dcterms:created>
  <dcterms:modified xsi:type="dcterms:W3CDTF">2022-05-23T15:04:00Z</dcterms:modified>
</cp:coreProperties>
</file>